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56" r:id="rId5"/>
    <p:sldId id="274" r:id="rId6"/>
    <p:sldId id="388" r:id="rId7"/>
    <p:sldId id="350" r:id="rId8"/>
    <p:sldId id="385" r:id="rId9"/>
    <p:sldId id="386" r:id="rId10"/>
    <p:sldId id="389" r:id="rId11"/>
    <p:sldId id="392" r:id="rId12"/>
    <p:sldId id="390" r:id="rId13"/>
    <p:sldId id="391" r:id="rId14"/>
    <p:sldId id="416" r:id="rId15"/>
    <p:sldId id="417" r:id="rId16"/>
    <p:sldId id="418" r:id="rId17"/>
    <p:sldId id="419" r:id="rId18"/>
    <p:sldId id="387" r:id="rId19"/>
    <p:sldId id="393" r:id="rId20"/>
    <p:sldId id="394" r:id="rId21"/>
    <p:sldId id="395" r:id="rId22"/>
    <p:sldId id="397" r:id="rId23"/>
    <p:sldId id="399" r:id="rId24"/>
    <p:sldId id="398" r:id="rId25"/>
    <p:sldId id="396" r:id="rId26"/>
    <p:sldId id="405" r:id="rId27"/>
    <p:sldId id="406" r:id="rId28"/>
    <p:sldId id="400" r:id="rId29"/>
    <p:sldId id="401" r:id="rId30"/>
    <p:sldId id="402" r:id="rId31"/>
    <p:sldId id="404" r:id="rId32"/>
    <p:sldId id="407" r:id="rId33"/>
    <p:sldId id="408" r:id="rId34"/>
    <p:sldId id="409" r:id="rId35"/>
    <p:sldId id="410" r:id="rId36"/>
    <p:sldId id="413" r:id="rId37"/>
    <p:sldId id="422" r:id="rId38"/>
    <p:sldId id="420" r:id="rId39"/>
    <p:sldId id="421" r:id="rId40"/>
    <p:sldId id="383" r:id="rId41"/>
    <p:sldId id="415"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660"/>
  </p:normalViewPr>
  <p:slideViewPr>
    <p:cSldViewPr snapToGrid="0">
      <p:cViewPr varScale="1">
        <p:scale>
          <a:sx n="67" d="100"/>
          <a:sy n="67" d="100"/>
        </p:scale>
        <p:origin x="76" y="64"/>
      </p:cViewPr>
      <p:guideLst>
        <p:guide orient="horz" pos="2160"/>
        <p:guide pos="3840"/>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B023BEB8-A373-471C-91F7-594F53E9B40A}"/>
    <pc:docChg chg="undo custSel addSld delSld modSld sldOrd">
      <pc:chgData name="Gé Verbeek" userId="20d2065d-8055-4a68-a463-00777506795f" providerId="ADAL" clId="{B023BEB8-A373-471C-91F7-594F53E9B40A}" dt="2021-11-09T13:40:57.892" v="246" actId="1076"/>
      <pc:docMkLst>
        <pc:docMk/>
      </pc:docMkLst>
      <pc:sldChg chg="del">
        <pc:chgData name="Gé Verbeek" userId="20d2065d-8055-4a68-a463-00777506795f" providerId="ADAL" clId="{B023BEB8-A373-471C-91F7-594F53E9B40A}" dt="2021-11-09T13:28:58.712" v="0" actId="2696"/>
        <pc:sldMkLst>
          <pc:docMk/>
          <pc:sldMk cId="1124148393" sldId="420"/>
        </pc:sldMkLst>
      </pc:sldChg>
      <pc:sldChg chg="addSp delSp modSp add">
        <pc:chgData name="Gé Verbeek" userId="20d2065d-8055-4a68-a463-00777506795f" providerId="ADAL" clId="{B023BEB8-A373-471C-91F7-594F53E9B40A}" dt="2021-11-09T13:36:14.037" v="179" actId="14100"/>
        <pc:sldMkLst>
          <pc:docMk/>
          <pc:sldMk cId="3871337842" sldId="420"/>
        </pc:sldMkLst>
        <pc:spChg chg="add mod">
          <ac:chgData name="Gé Verbeek" userId="20d2065d-8055-4a68-a463-00777506795f" providerId="ADAL" clId="{B023BEB8-A373-471C-91F7-594F53E9B40A}" dt="2021-11-09T13:33:56.022" v="172" actId="20577"/>
          <ac:spMkLst>
            <pc:docMk/>
            <pc:sldMk cId="3871337842" sldId="420"/>
            <ac:spMk id="4" creationId="{6D345092-8BEC-4923-B09E-5ACC92629E8D}"/>
          </ac:spMkLst>
        </pc:spChg>
        <pc:spChg chg="mod">
          <ac:chgData name="Gé Verbeek" userId="20d2065d-8055-4a68-a463-00777506795f" providerId="ADAL" clId="{B023BEB8-A373-471C-91F7-594F53E9B40A}" dt="2021-11-09T13:31:52.224" v="103" actId="20577"/>
          <ac:spMkLst>
            <pc:docMk/>
            <pc:sldMk cId="3871337842" sldId="420"/>
            <ac:spMk id="5122" creationId="{80899F95-2E30-4511-922B-B88C19CF0D84}"/>
          </ac:spMkLst>
        </pc:spChg>
        <pc:picChg chg="del">
          <ac:chgData name="Gé Verbeek" userId="20d2065d-8055-4a68-a463-00777506795f" providerId="ADAL" clId="{B023BEB8-A373-471C-91F7-594F53E9B40A}" dt="2021-11-09T13:29:05.340" v="2" actId="478"/>
          <ac:picMkLst>
            <pc:docMk/>
            <pc:sldMk cId="3871337842" sldId="420"/>
            <ac:picMk id="2" creationId="{0DB03DA6-5C63-4EE3-971F-1B60273A0F9A}"/>
          </ac:picMkLst>
        </pc:picChg>
        <pc:picChg chg="add del mod">
          <ac:chgData name="Gé Verbeek" userId="20d2065d-8055-4a68-a463-00777506795f" providerId="ADAL" clId="{B023BEB8-A373-471C-91F7-594F53E9B40A}" dt="2021-11-09T13:36:08.815" v="177" actId="478"/>
          <ac:picMkLst>
            <pc:docMk/>
            <pc:sldMk cId="3871337842" sldId="420"/>
            <ac:picMk id="5" creationId="{1CC6AEF8-F44F-4953-BB3F-E7AC6B31010C}"/>
          </ac:picMkLst>
        </pc:picChg>
        <pc:picChg chg="add mod">
          <ac:chgData name="Gé Verbeek" userId="20d2065d-8055-4a68-a463-00777506795f" providerId="ADAL" clId="{B023BEB8-A373-471C-91F7-594F53E9B40A}" dt="2021-11-09T13:36:14.037" v="179" actId="14100"/>
          <ac:picMkLst>
            <pc:docMk/>
            <pc:sldMk cId="3871337842" sldId="420"/>
            <ac:picMk id="6" creationId="{AC41A846-3112-469F-A67F-DD40AB395D3B}"/>
          </ac:picMkLst>
        </pc:picChg>
      </pc:sldChg>
      <pc:sldChg chg="addSp modSp add">
        <pc:chgData name="Gé Verbeek" userId="20d2065d-8055-4a68-a463-00777506795f" providerId="ADAL" clId="{B023BEB8-A373-471C-91F7-594F53E9B40A}" dt="2021-11-09T13:40:57.892" v="246" actId="1076"/>
        <pc:sldMkLst>
          <pc:docMk/>
          <pc:sldMk cId="2686772319" sldId="421"/>
        </pc:sldMkLst>
        <pc:spChg chg="mod">
          <ac:chgData name="Gé Verbeek" userId="20d2065d-8055-4a68-a463-00777506795f" providerId="ADAL" clId="{B023BEB8-A373-471C-91F7-594F53E9B40A}" dt="2021-11-09T13:40:55.173" v="245" actId="14100"/>
          <ac:spMkLst>
            <pc:docMk/>
            <pc:sldMk cId="2686772319" sldId="421"/>
            <ac:spMk id="4" creationId="{6D345092-8BEC-4923-B09E-5ACC92629E8D}"/>
          </ac:spMkLst>
        </pc:spChg>
        <pc:spChg chg="mod">
          <ac:chgData name="Gé Verbeek" userId="20d2065d-8055-4a68-a463-00777506795f" providerId="ADAL" clId="{B023BEB8-A373-471C-91F7-594F53E9B40A}" dt="2021-11-09T13:36:37.555" v="196" actId="20577"/>
          <ac:spMkLst>
            <pc:docMk/>
            <pc:sldMk cId="2686772319" sldId="421"/>
            <ac:spMk id="5122" creationId="{80899F95-2E30-4511-922B-B88C19CF0D84}"/>
          </ac:spMkLst>
        </pc:spChg>
        <pc:picChg chg="add mod">
          <ac:chgData name="Gé Verbeek" userId="20d2065d-8055-4a68-a463-00777506795f" providerId="ADAL" clId="{B023BEB8-A373-471C-91F7-594F53E9B40A}" dt="2021-11-09T13:40:57.892" v="246" actId="1076"/>
          <ac:picMkLst>
            <pc:docMk/>
            <pc:sldMk cId="2686772319" sldId="421"/>
            <ac:picMk id="1026" creationId="{0FF34DE0-1890-4F5E-A3CE-9AB65AAF544C}"/>
          </ac:picMkLst>
        </pc:picChg>
      </pc:sldChg>
      <pc:sldChg chg="addSp modSp add ord modAnim">
        <pc:chgData name="Gé Verbeek" userId="20d2065d-8055-4a68-a463-00777506795f" providerId="ADAL" clId="{B023BEB8-A373-471C-91F7-594F53E9B40A}" dt="2021-11-09T13:38:11.762" v="206"/>
        <pc:sldMkLst>
          <pc:docMk/>
          <pc:sldMk cId="2972039541" sldId="422"/>
        </pc:sldMkLst>
        <pc:spChg chg="mod">
          <ac:chgData name="Gé Verbeek" userId="20d2065d-8055-4a68-a463-00777506795f" providerId="ADAL" clId="{B023BEB8-A373-471C-91F7-594F53E9B40A}" dt="2021-11-09T13:37:46.871" v="200" actId="1076"/>
          <ac:spMkLst>
            <pc:docMk/>
            <pc:sldMk cId="2972039541" sldId="422"/>
            <ac:spMk id="4" creationId="{6D345092-8BEC-4923-B09E-5ACC92629E8D}"/>
          </ac:spMkLst>
        </pc:spChg>
        <pc:picChg chg="add mod">
          <ac:chgData name="Gé Verbeek" userId="20d2065d-8055-4a68-a463-00777506795f" providerId="ADAL" clId="{B023BEB8-A373-471C-91F7-594F53E9B40A}" dt="2021-11-09T13:32:39.604" v="107" actId="1076"/>
          <ac:picMkLst>
            <pc:docMk/>
            <pc:sldMk cId="2972039541" sldId="422"/>
            <ac:picMk id="2" creationId="{2563EB3F-BE60-4AF8-949A-E19CF2285197}"/>
          </ac:picMkLst>
        </pc:picChg>
        <pc:picChg chg="add mod">
          <ac:chgData name="Gé Verbeek" userId="20d2065d-8055-4a68-a463-00777506795f" providerId="ADAL" clId="{B023BEB8-A373-471C-91F7-594F53E9B40A}" dt="2021-11-09T13:37:36.817" v="199" actId="14100"/>
          <ac:picMkLst>
            <pc:docMk/>
            <pc:sldMk cId="2972039541" sldId="422"/>
            <ac:picMk id="3" creationId="{B5B9F434-6348-4745-A35C-332F6305BD2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9-11-2021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9-11-2021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32193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56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2476956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2959627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1988721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139655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1470608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3357763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34075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1978418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2904031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24</a:t>
            </a:fld>
            <a:endParaRPr lang="nl-NL" altLang="nl-NL"/>
          </a:p>
        </p:txBody>
      </p:sp>
    </p:spTree>
    <p:extLst>
      <p:ext uri="{BB962C8B-B14F-4D97-AF65-F5344CB8AC3E}">
        <p14:creationId xmlns:p14="http://schemas.microsoft.com/office/powerpoint/2010/main" val="2751723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139823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178384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1535722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1044252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4218925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30</a:t>
            </a:fld>
            <a:endParaRPr lang="nl-NL" altLang="nl-NL"/>
          </a:p>
        </p:txBody>
      </p:sp>
    </p:spTree>
    <p:extLst>
      <p:ext uri="{BB962C8B-B14F-4D97-AF65-F5344CB8AC3E}">
        <p14:creationId xmlns:p14="http://schemas.microsoft.com/office/powerpoint/2010/main" val="3955229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31</a:t>
            </a:fld>
            <a:endParaRPr lang="nl-NL" altLang="nl-NL"/>
          </a:p>
        </p:txBody>
      </p:sp>
    </p:spTree>
    <p:extLst>
      <p:ext uri="{BB962C8B-B14F-4D97-AF65-F5344CB8AC3E}">
        <p14:creationId xmlns:p14="http://schemas.microsoft.com/office/powerpoint/2010/main" val="941333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3458078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32</a:t>
            </a:fld>
            <a:endParaRPr lang="nl-NL" altLang="nl-NL"/>
          </a:p>
        </p:txBody>
      </p:sp>
    </p:spTree>
    <p:extLst>
      <p:ext uri="{BB962C8B-B14F-4D97-AF65-F5344CB8AC3E}">
        <p14:creationId xmlns:p14="http://schemas.microsoft.com/office/powerpoint/2010/main" val="2129719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33</a:t>
            </a:fld>
            <a:endParaRPr lang="nl-NL" altLang="nl-NL"/>
          </a:p>
        </p:txBody>
      </p:sp>
    </p:spTree>
    <p:extLst>
      <p:ext uri="{BB962C8B-B14F-4D97-AF65-F5344CB8AC3E}">
        <p14:creationId xmlns:p14="http://schemas.microsoft.com/office/powerpoint/2010/main" val="2172122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34</a:t>
            </a:fld>
            <a:endParaRPr lang="nl-NL" altLang="nl-NL"/>
          </a:p>
        </p:txBody>
      </p:sp>
    </p:spTree>
    <p:extLst>
      <p:ext uri="{BB962C8B-B14F-4D97-AF65-F5344CB8AC3E}">
        <p14:creationId xmlns:p14="http://schemas.microsoft.com/office/powerpoint/2010/main" val="2422344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35</a:t>
            </a:fld>
            <a:endParaRPr lang="nl-NL" altLang="nl-NL"/>
          </a:p>
        </p:txBody>
      </p:sp>
    </p:spTree>
    <p:extLst>
      <p:ext uri="{BB962C8B-B14F-4D97-AF65-F5344CB8AC3E}">
        <p14:creationId xmlns:p14="http://schemas.microsoft.com/office/powerpoint/2010/main" val="2462734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36</a:t>
            </a:fld>
            <a:endParaRPr lang="nl-NL" altLang="nl-NL"/>
          </a:p>
        </p:txBody>
      </p:sp>
    </p:spTree>
    <p:extLst>
      <p:ext uri="{BB962C8B-B14F-4D97-AF65-F5344CB8AC3E}">
        <p14:creationId xmlns:p14="http://schemas.microsoft.com/office/powerpoint/2010/main" val="681593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37</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38</a:t>
            </a:fld>
            <a:endParaRPr lang="nl-NL" altLang="nl-NL"/>
          </a:p>
        </p:txBody>
      </p:sp>
    </p:spTree>
    <p:extLst>
      <p:ext uri="{BB962C8B-B14F-4D97-AF65-F5344CB8AC3E}">
        <p14:creationId xmlns:p14="http://schemas.microsoft.com/office/powerpoint/2010/main" val="324056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380712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1336842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1176699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3370284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1429138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735015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ideo" Target="https://www.youtube.com/embed/EYtPS2s8wow"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ideo" Target="https://www.youtube.com/embed/25rVHOxYWVw" TargetMode="Externa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ideo" Target="https://www.youtube.com/embed/eR4vC7WSFWE" TargetMode="Externa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video" Target="https://www.youtube.com/embed/vQqyNVsTZRs" TargetMode="Externa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531NEU4bDTQ"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932495" y="953233"/>
            <a:ext cx="7886700" cy="996950"/>
          </a:xfrm>
        </p:spPr>
        <p:txBody>
          <a:bodyPr/>
          <a:lstStyle/>
          <a:p>
            <a:pPr eaLnBrk="1" hangingPunct="1"/>
            <a:r>
              <a:rPr lang="nl-NL" altLang="nl-NL" b="1" dirty="0"/>
              <a:t>Werking membraanpomp</a:t>
            </a:r>
          </a:p>
        </p:txBody>
      </p:sp>
      <p:pic>
        <p:nvPicPr>
          <p:cNvPr id="2" name="Onlinemedia 1">
            <a:hlinkClick r:id="" action="ppaction://media"/>
            <a:extLst>
              <a:ext uri="{FF2B5EF4-FFF2-40B4-BE49-F238E27FC236}">
                <a16:creationId xmlns:a16="http://schemas.microsoft.com/office/drawing/2014/main" id="{013EB343-1CB5-45A4-9426-46DD61D4454B}"/>
              </a:ext>
            </a:extLst>
          </p:cNvPr>
          <p:cNvPicPr>
            <a:picLocks noGrp="1" noRot="1" noChangeAspect="1"/>
          </p:cNvPicPr>
          <p:nvPr>
            <p:ph idx="1"/>
            <a:videoFile r:link="rId1"/>
          </p:nvPr>
        </p:nvPicPr>
        <p:blipFill>
          <a:blip r:embed="rId4"/>
          <a:stretch>
            <a:fillRect/>
          </a:stretch>
        </p:blipFill>
        <p:spPr>
          <a:xfrm>
            <a:off x="1932495" y="2186252"/>
            <a:ext cx="7777428" cy="4374804"/>
          </a:xfrm>
          <a:prstGeom prst="rect">
            <a:avLst/>
          </a:prstGeom>
        </p:spPr>
      </p:pic>
    </p:spTree>
    <p:extLst>
      <p:ext uri="{BB962C8B-B14F-4D97-AF65-F5344CB8AC3E}">
        <p14:creationId xmlns:p14="http://schemas.microsoft.com/office/powerpoint/2010/main" val="111017477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932495" y="953233"/>
            <a:ext cx="7886700" cy="996950"/>
          </a:xfrm>
        </p:spPr>
        <p:txBody>
          <a:bodyPr/>
          <a:lstStyle/>
          <a:p>
            <a:pPr eaLnBrk="1" hangingPunct="1"/>
            <a:r>
              <a:rPr lang="nl-NL" altLang="nl-NL" b="1" dirty="0"/>
              <a:t>Werking motorvatspuit</a:t>
            </a:r>
          </a:p>
        </p:txBody>
      </p:sp>
      <p:pic>
        <p:nvPicPr>
          <p:cNvPr id="5" name="Tijdelijke aanduiding voor inhoud 4">
            <a:extLst>
              <a:ext uri="{FF2B5EF4-FFF2-40B4-BE49-F238E27FC236}">
                <a16:creationId xmlns:a16="http://schemas.microsoft.com/office/drawing/2014/main" id="{ABF55831-0B2E-48DC-B5C1-6E362F462D53}"/>
              </a:ext>
            </a:extLst>
          </p:cNvPr>
          <p:cNvPicPr>
            <a:picLocks noGrp="1" noChangeAspect="1"/>
          </p:cNvPicPr>
          <p:nvPr>
            <p:ph idx="1"/>
          </p:nvPr>
        </p:nvPicPr>
        <p:blipFill>
          <a:blip r:embed="rId3"/>
          <a:stretch>
            <a:fillRect/>
          </a:stretch>
        </p:blipFill>
        <p:spPr>
          <a:xfrm>
            <a:off x="2752627" y="1837530"/>
            <a:ext cx="6561055" cy="5040973"/>
          </a:xfrm>
          <a:prstGeom prst="rect">
            <a:avLst/>
          </a:prstGeom>
        </p:spPr>
      </p:pic>
    </p:spTree>
    <p:extLst>
      <p:ext uri="{BB962C8B-B14F-4D97-AF65-F5344CB8AC3E}">
        <p14:creationId xmlns:p14="http://schemas.microsoft.com/office/powerpoint/2010/main" val="29562997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932495" y="953233"/>
            <a:ext cx="7886700" cy="996950"/>
          </a:xfrm>
        </p:spPr>
        <p:txBody>
          <a:bodyPr/>
          <a:lstStyle/>
          <a:p>
            <a:pPr eaLnBrk="1" hangingPunct="1"/>
            <a:r>
              <a:rPr lang="nl-NL" altLang="nl-NL" b="1" dirty="0"/>
              <a:t>Werking motorvatspuit</a:t>
            </a:r>
          </a:p>
        </p:txBody>
      </p:sp>
      <p:pic>
        <p:nvPicPr>
          <p:cNvPr id="4" name="Tijdelijke aanduiding voor inhoud 3">
            <a:extLst>
              <a:ext uri="{FF2B5EF4-FFF2-40B4-BE49-F238E27FC236}">
                <a16:creationId xmlns:a16="http://schemas.microsoft.com/office/drawing/2014/main" id="{B84BE49B-9CF9-4266-96F0-C0984A49DAAC}"/>
              </a:ext>
            </a:extLst>
          </p:cNvPr>
          <p:cNvPicPr>
            <a:picLocks noGrp="1" noChangeAspect="1"/>
          </p:cNvPicPr>
          <p:nvPr>
            <p:ph idx="1"/>
          </p:nvPr>
        </p:nvPicPr>
        <p:blipFill>
          <a:blip r:embed="rId3"/>
          <a:stretch>
            <a:fillRect/>
          </a:stretch>
        </p:blipFill>
        <p:spPr>
          <a:xfrm>
            <a:off x="2582944" y="1758549"/>
            <a:ext cx="4954595" cy="4788054"/>
          </a:xfrm>
          <a:prstGeom prst="rect">
            <a:avLst/>
          </a:prstGeom>
        </p:spPr>
      </p:pic>
    </p:spTree>
    <p:extLst>
      <p:ext uri="{BB962C8B-B14F-4D97-AF65-F5344CB8AC3E}">
        <p14:creationId xmlns:p14="http://schemas.microsoft.com/office/powerpoint/2010/main" val="90223893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932495" y="953233"/>
            <a:ext cx="7886700" cy="996950"/>
          </a:xfrm>
        </p:spPr>
        <p:txBody>
          <a:bodyPr/>
          <a:lstStyle/>
          <a:p>
            <a:pPr eaLnBrk="1" hangingPunct="1"/>
            <a:r>
              <a:rPr lang="nl-NL" altLang="nl-NL" b="1" dirty="0"/>
              <a:t>Werking motorvatspuit</a:t>
            </a:r>
          </a:p>
        </p:txBody>
      </p:sp>
      <p:pic>
        <p:nvPicPr>
          <p:cNvPr id="2" name="Tijdelijke aanduiding voor inhoud 1">
            <a:extLst>
              <a:ext uri="{FF2B5EF4-FFF2-40B4-BE49-F238E27FC236}">
                <a16:creationId xmlns:a16="http://schemas.microsoft.com/office/drawing/2014/main" id="{11E32A6A-5F0B-4102-A94D-FF3D56012390}"/>
              </a:ext>
            </a:extLst>
          </p:cNvPr>
          <p:cNvPicPr>
            <a:picLocks noGrp="1" noChangeAspect="1"/>
          </p:cNvPicPr>
          <p:nvPr>
            <p:ph idx="1"/>
          </p:nvPr>
        </p:nvPicPr>
        <p:blipFill>
          <a:blip r:embed="rId3"/>
          <a:stretch>
            <a:fillRect/>
          </a:stretch>
        </p:blipFill>
        <p:spPr>
          <a:xfrm>
            <a:off x="1932495" y="1823056"/>
            <a:ext cx="4336330" cy="4996902"/>
          </a:xfrm>
          <a:prstGeom prst="rect">
            <a:avLst/>
          </a:prstGeom>
        </p:spPr>
      </p:pic>
    </p:spTree>
    <p:extLst>
      <p:ext uri="{BB962C8B-B14F-4D97-AF65-F5344CB8AC3E}">
        <p14:creationId xmlns:p14="http://schemas.microsoft.com/office/powerpoint/2010/main" val="275533635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932495" y="953233"/>
            <a:ext cx="7886700" cy="996950"/>
          </a:xfrm>
        </p:spPr>
        <p:txBody>
          <a:bodyPr/>
          <a:lstStyle/>
          <a:p>
            <a:pPr eaLnBrk="1" hangingPunct="1"/>
            <a:r>
              <a:rPr lang="nl-NL" altLang="nl-NL" b="1" dirty="0"/>
              <a:t>Werking motorvatspuit</a:t>
            </a:r>
          </a:p>
        </p:txBody>
      </p:sp>
      <p:pic>
        <p:nvPicPr>
          <p:cNvPr id="5" name="Tijdelijke aanduiding voor inhoud 4">
            <a:extLst>
              <a:ext uri="{FF2B5EF4-FFF2-40B4-BE49-F238E27FC236}">
                <a16:creationId xmlns:a16="http://schemas.microsoft.com/office/drawing/2014/main" id="{01BCE5F2-9D31-4697-8CB9-6177E1E71B87}"/>
              </a:ext>
            </a:extLst>
          </p:cNvPr>
          <p:cNvPicPr>
            <a:picLocks noGrp="1" noChangeAspect="1"/>
          </p:cNvPicPr>
          <p:nvPr>
            <p:ph idx="1"/>
          </p:nvPr>
        </p:nvPicPr>
        <p:blipFill>
          <a:blip r:embed="rId3"/>
          <a:stretch>
            <a:fillRect/>
          </a:stretch>
        </p:blipFill>
        <p:spPr>
          <a:xfrm>
            <a:off x="1932494" y="1567290"/>
            <a:ext cx="6787299" cy="5303848"/>
          </a:xfrm>
          <a:prstGeom prst="rect">
            <a:avLst/>
          </a:prstGeom>
        </p:spPr>
      </p:pic>
    </p:spTree>
    <p:extLst>
      <p:ext uri="{BB962C8B-B14F-4D97-AF65-F5344CB8AC3E}">
        <p14:creationId xmlns:p14="http://schemas.microsoft.com/office/powerpoint/2010/main" val="331674625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900114"/>
            <a:ext cx="7886700" cy="996950"/>
          </a:xfrm>
        </p:spPr>
        <p:txBody>
          <a:bodyPr/>
          <a:lstStyle/>
          <a:p>
            <a:pPr eaLnBrk="1" hangingPunct="1"/>
            <a:r>
              <a:rPr lang="nl-NL" altLang="nl-NL" b="1" dirty="0"/>
              <a:t>Slangenhaspels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2152650" y="1781667"/>
            <a:ext cx="6651494" cy="4738260"/>
          </a:xfrm>
        </p:spPr>
        <p:txBody>
          <a:bodyPr>
            <a:normAutofit/>
          </a:bodyPr>
          <a:lstStyle/>
          <a:p>
            <a:pPr indent="0">
              <a:buNone/>
              <a:defRPr/>
            </a:pPr>
            <a:r>
              <a:rPr lang="nl-NL" dirty="0"/>
              <a:t>Onderverdeeld in de:</a:t>
            </a:r>
          </a:p>
          <a:p>
            <a:pPr indent="0">
              <a:buNone/>
              <a:defRPr/>
            </a:pPr>
            <a:endParaRPr lang="nl-NL" b="1" dirty="0"/>
          </a:p>
          <a:p>
            <a:pPr indent="0">
              <a:buNone/>
              <a:defRPr/>
            </a:pPr>
            <a:r>
              <a:rPr lang="nl-NL" dirty="0" err="1"/>
              <a:t>Zelfoprollende</a:t>
            </a:r>
            <a:r>
              <a:rPr lang="nl-NL" dirty="0"/>
              <a:t> veerhaspel</a:t>
            </a:r>
          </a:p>
          <a:p>
            <a:pPr indent="0">
              <a:buNone/>
              <a:defRPr/>
            </a:pPr>
            <a:endParaRPr lang="nl-NL" dirty="0"/>
          </a:p>
          <a:p>
            <a:pPr indent="0">
              <a:buNone/>
              <a:defRPr/>
            </a:pPr>
            <a:endParaRPr lang="nl-NL" dirty="0"/>
          </a:p>
          <a:p>
            <a:pPr indent="0">
              <a:buNone/>
              <a:defRPr/>
            </a:pPr>
            <a:endParaRPr lang="nl-NL" b="1" dirty="0"/>
          </a:p>
          <a:p>
            <a:pPr indent="0">
              <a:buNone/>
              <a:defRPr/>
            </a:pPr>
            <a:r>
              <a:rPr lang="nl-NL" dirty="0"/>
              <a:t>Elektrisch oprolbare haspel</a:t>
            </a:r>
          </a:p>
          <a:p>
            <a:pPr indent="0">
              <a:buNone/>
              <a:defRPr/>
            </a:pPr>
            <a:endParaRPr lang="nl-NL" dirty="0"/>
          </a:p>
          <a:p>
            <a:pPr indent="0">
              <a:buNone/>
              <a:defRPr/>
            </a:pPr>
            <a:endParaRPr lang="nl-NL" dirty="0"/>
          </a:p>
          <a:p>
            <a:pPr indent="0">
              <a:buNone/>
              <a:defRPr/>
            </a:pPr>
            <a:endParaRPr lang="nl-NL" dirty="0"/>
          </a:p>
          <a:p>
            <a:pPr indent="0">
              <a:buNone/>
              <a:defRPr/>
            </a:pPr>
            <a:r>
              <a:rPr lang="nl-NL" dirty="0"/>
              <a:t>De Flowhaspel</a:t>
            </a:r>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AEC74D25-C8E5-4268-A837-F2AC1BA70569}"/>
              </a:ext>
            </a:extLst>
          </p:cNvPr>
          <p:cNvPicPr>
            <a:picLocks noChangeAspect="1"/>
          </p:cNvPicPr>
          <p:nvPr/>
        </p:nvPicPr>
        <p:blipFill rotWithShape="1">
          <a:blip r:embed="rId3"/>
          <a:srcRect l="27488" r="20897"/>
          <a:stretch/>
        </p:blipFill>
        <p:spPr>
          <a:xfrm>
            <a:off x="6556523" y="1681361"/>
            <a:ext cx="1725433" cy="2194512"/>
          </a:xfrm>
          <a:prstGeom prst="rect">
            <a:avLst/>
          </a:prstGeom>
        </p:spPr>
      </p:pic>
      <p:pic>
        <p:nvPicPr>
          <p:cNvPr id="4" name="Afbeelding 3">
            <a:extLst>
              <a:ext uri="{FF2B5EF4-FFF2-40B4-BE49-F238E27FC236}">
                <a16:creationId xmlns:a16="http://schemas.microsoft.com/office/drawing/2014/main" id="{3E952675-A277-4D25-81E0-B6F2CCC40A48}"/>
              </a:ext>
            </a:extLst>
          </p:cNvPr>
          <p:cNvPicPr>
            <a:picLocks noChangeAspect="1"/>
          </p:cNvPicPr>
          <p:nvPr/>
        </p:nvPicPr>
        <p:blipFill rotWithShape="1">
          <a:blip r:embed="rId4"/>
          <a:srcRect l="24919" r="22296"/>
          <a:stretch/>
        </p:blipFill>
        <p:spPr>
          <a:xfrm>
            <a:off x="7991061" y="2864114"/>
            <a:ext cx="1876508" cy="2333786"/>
          </a:xfrm>
          <a:prstGeom prst="rect">
            <a:avLst/>
          </a:prstGeom>
        </p:spPr>
      </p:pic>
      <p:pic>
        <p:nvPicPr>
          <p:cNvPr id="5" name="Afbeelding 4">
            <a:extLst>
              <a:ext uri="{FF2B5EF4-FFF2-40B4-BE49-F238E27FC236}">
                <a16:creationId xmlns:a16="http://schemas.microsoft.com/office/drawing/2014/main" id="{8D88B782-1F6D-4635-B4AE-2A431F58FA2F}"/>
              </a:ext>
            </a:extLst>
          </p:cNvPr>
          <p:cNvPicPr>
            <a:picLocks noChangeAspect="1"/>
          </p:cNvPicPr>
          <p:nvPr/>
        </p:nvPicPr>
        <p:blipFill>
          <a:blip r:embed="rId5"/>
          <a:stretch>
            <a:fillRect/>
          </a:stretch>
        </p:blipFill>
        <p:spPr>
          <a:xfrm>
            <a:off x="6720055" y="4425721"/>
            <a:ext cx="1133978" cy="2194512"/>
          </a:xfrm>
          <a:prstGeom prst="rect">
            <a:avLst/>
          </a:prstGeom>
        </p:spPr>
      </p:pic>
    </p:spTree>
    <p:extLst>
      <p:ext uri="{BB962C8B-B14F-4D97-AF65-F5344CB8AC3E}">
        <p14:creationId xmlns:p14="http://schemas.microsoft.com/office/powerpoint/2010/main" val="6879430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10" end="10"/>
                                            </p:txEl>
                                          </p:spTgt>
                                        </p:tgtEl>
                                        <p:attrNameLst>
                                          <p:attrName>style.visibility</p:attrName>
                                        </p:attrNameLst>
                                      </p:cBhvr>
                                      <p:to>
                                        <p:strVal val="visible"/>
                                      </p:to>
                                    </p:set>
                                    <p:anim calcmode="lin" valueType="num">
                                      <p:cBhvr additive="base">
                                        <p:cTn id="43"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80">
                                          <p:stCondLst>
                                            <p:cond delay="0"/>
                                          </p:stCondLst>
                                        </p:cTn>
                                        <p:tgtEl>
                                          <p:spTgt spid="5"/>
                                        </p:tgtEl>
                                      </p:cBhvr>
                                    </p:animEffect>
                                    <p:anim calcmode="lin" valueType="num">
                                      <p:cBhvr>
                                        <p:cTn id="5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5" dur="26">
                                          <p:stCondLst>
                                            <p:cond delay="650"/>
                                          </p:stCondLst>
                                        </p:cTn>
                                        <p:tgtEl>
                                          <p:spTgt spid="5"/>
                                        </p:tgtEl>
                                      </p:cBhvr>
                                      <p:to x="100000" y="60000"/>
                                    </p:animScale>
                                    <p:animScale>
                                      <p:cBhvr>
                                        <p:cTn id="56" dur="166" decel="50000">
                                          <p:stCondLst>
                                            <p:cond delay="676"/>
                                          </p:stCondLst>
                                        </p:cTn>
                                        <p:tgtEl>
                                          <p:spTgt spid="5"/>
                                        </p:tgtEl>
                                      </p:cBhvr>
                                      <p:to x="100000" y="100000"/>
                                    </p:animScale>
                                    <p:animScale>
                                      <p:cBhvr>
                                        <p:cTn id="57" dur="26">
                                          <p:stCondLst>
                                            <p:cond delay="1312"/>
                                          </p:stCondLst>
                                        </p:cTn>
                                        <p:tgtEl>
                                          <p:spTgt spid="5"/>
                                        </p:tgtEl>
                                      </p:cBhvr>
                                      <p:to x="100000" y="80000"/>
                                    </p:animScale>
                                    <p:animScale>
                                      <p:cBhvr>
                                        <p:cTn id="58" dur="166" decel="50000">
                                          <p:stCondLst>
                                            <p:cond delay="1338"/>
                                          </p:stCondLst>
                                        </p:cTn>
                                        <p:tgtEl>
                                          <p:spTgt spid="5"/>
                                        </p:tgtEl>
                                      </p:cBhvr>
                                      <p:to x="100000" y="100000"/>
                                    </p:animScale>
                                    <p:animScale>
                                      <p:cBhvr>
                                        <p:cTn id="59" dur="26">
                                          <p:stCondLst>
                                            <p:cond delay="1642"/>
                                          </p:stCondLst>
                                        </p:cTn>
                                        <p:tgtEl>
                                          <p:spTgt spid="5"/>
                                        </p:tgtEl>
                                      </p:cBhvr>
                                      <p:to x="100000" y="90000"/>
                                    </p:animScale>
                                    <p:animScale>
                                      <p:cBhvr>
                                        <p:cTn id="60" dur="166" decel="50000">
                                          <p:stCondLst>
                                            <p:cond delay="1668"/>
                                          </p:stCondLst>
                                        </p:cTn>
                                        <p:tgtEl>
                                          <p:spTgt spid="5"/>
                                        </p:tgtEl>
                                      </p:cBhvr>
                                      <p:to x="100000" y="100000"/>
                                    </p:animScale>
                                    <p:animScale>
                                      <p:cBhvr>
                                        <p:cTn id="61" dur="26">
                                          <p:stCondLst>
                                            <p:cond delay="1808"/>
                                          </p:stCondLst>
                                        </p:cTn>
                                        <p:tgtEl>
                                          <p:spTgt spid="5"/>
                                        </p:tgtEl>
                                      </p:cBhvr>
                                      <p:to x="100000" y="95000"/>
                                    </p:animScale>
                                    <p:animScale>
                                      <p:cBhvr>
                                        <p:cTn id="6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671883" y="1116930"/>
            <a:ext cx="7886700" cy="996950"/>
          </a:xfrm>
        </p:spPr>
        <p:txBody>
          <a:bodyPr>
            <a:normAutofit fontScale="90000"/>
          </a:bodyPr>
          <a:lstStyle/>
          <a:p>
            <a:r>
              <a:rPr lang="nl-NL" dirty="0" err="1"/>
              <a:t>Zelfoprollende</a:t>
            </a:r>
            <a:r>
              <a:rPr lang="nl-NL" dirty="0"/>
              <a:t> veerhaspel</a:t>
            </a:r>
            <a:br>
              <a:rPr lang="nl-NL"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671882" y="1866509"/>
            <a:ext cx="7217593" cy="4738260"/>
          </a:xfrm>
        </p:spPr>
        <p:txBody>
          <a:bodyPr>
            <a:normAutofit lnSpcReduction="10000"/>
          </a:bodyPr>
          <a:lstStyle/>
          <a:p>
            <a:pPr marL="342900" indent="-342900">
              <a:defRPr/>
            </a:pPr>
            <a:r>
              <a:rPr lang="nl-NL" dirty="0"/>
              <a:t>De </a:t>
            </a:r>
            <a:r>
              <a:rPr lang="nl-NL" dirty="0" err="1"/>
              <a:t>zelfoprollende</a:t>
            </a:r>
            <a:r>
              <a:rPr lang="nl-NL" dirty="0"/>
              <a:t> veerhaspel heeft een maximale werkdruk van 100 bar en is zeer compact.</a:t>
            </a:r>
            <a:br>
              <a:rPr lang="nl-NL" dirty="0"/>
            </a:br>
            <a:r>
              <a:rPr lang="nl-NL" dirty="0"/>
              <a:t> </a:t>
            </a:r>
          </a:p>
          <a:p>
            <a:pPr marL="342900" indent="-342900">
              <a:defRPr/>
            </a:pPr>
            <a:r>
              <a:rPr lang="nl-NL" dirty="0"/>
              <a:t>Door de inventieve veerconstructie rolt deze haspel zeer licht.</a:t>
            </a:r>
            <a:br>
              <a:rPr lang="nl-NL" dirty="0"/>
            </a:br>
            <a:r>
              <a:rPr lang="nl-NL" dirty="0"/>
              <a:t> </a:t>
            </a:r>
          </a:p>
          <a:p>
            <a:pPr marL="342900" indent="-342900">
              <a:defRPr/>
            </a:pPr>
            <a:r>
              <a:rPr lang="nl-NL" dirty="0"/>
              <a:t>Met de omklapbare slanggeleider kunt u kiezen welke richting u op loopt. Deze geleider zorgt ervoor dat de slang mooi verdeeld wordt op de trommel.</a:t>
            </a:r>
          </a:p>
          <a:p>
            <a:pPr marL="342900" indent="-342900">
              <a:defRPr/>
            </a:pPr>
            <a:endParaRPr lang="nl-NL" dirty="0"/>
          </a:p>
          <a:p>
            <a:pPr marL="342900" indent="-342900">
              <a:defRPr/>
            </a:pPr>
            <a:r>
              <a:rPr lang="nl-NL" dirty="0"/>
              <a:t>Nadeel: kaplengte maximaal 50 m, bij een natte ondergrond kan de slang gaan “plakken” aan de ondergrond en rolt daardoor moeilijk op.</a:t>
            </a:r>
          </a:p>
        </p:txBody>
      </p:sp>
      <p:pic>
        <p:nvPicPr>
          <p:cNvPr id="2" name="Afbeelding 1">
            <a:extLst>
              <a:ext uri="{FF2B5EF4-FFF2-40B4-BE49-F238E27FC236}">
                <a16:creationId xmlns:a16="http://schemas.microsoft.com/office/drawing/2014/main" id="{01BC31E9-684C-44B0-B93B-BF314C549047}"/>
              </a:ext>
            </a:extLst>
          </p:cNvPr>
          <p:cNvPicPr>
            <a:picLocks noChangeAspect="1"/>
          </p:cNvPicPr>
          <p:nvPr/>
        </p:nvPicPr>
        <p:blipFill>
          <a:blip r:embed="rId3"/>
          <a:stretch>
            <a:fillRect/>
          </a:stretch>
        </p:blipFill>
        <p:spPr>
          <a:xfrm>
            <a:off x="8634142" y="4150999"/>
            <a:ext cx="3346994" cy="2194750"/>
          </a:xfrm>
          <a:prstGeom prst="rect">
            <a:avLst/>
          </a:prstGeom>
        </p:spPr>
      </p:pic>
    </p:spTree>
    <p:extLst>
      <p:ext uri="{BB962C8B-B14F-4D97-AF65-F5344CB8AC3E}">
        <p14:creationId xmlns:p14="http://schemas.microsoft.com/office/powerpoint/2010/main" val="10351482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0" end="0"/>
                                            </p:txEl>
                                          </p:spTgt>
                                        </p:tgtEl>
                                        <p:attrNameLst>
                                          <p:attrName>style.visibility</p:attrName>
                                        </p:attrNameLst>
                                      </p:cBhvr>
                                      <p:to>
                                        <p:strVal val="visible"/>
                                      </p:to>
                                    </p:set>
                                    <p:anim calcmode="lin" valueType="num">
                                      <p:cBhvr additive="base">
                                        <p:cTn id="25"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1" end="1"/>
                                            </p:txEl>
                                          </p:spTgt>
                                        </p:tgtEl>
                                        <p:attrNameLst>
                                          <p:attrName>style.visibility</p:attrName>
                                        </p:attrNameLst>
                                      </p:cBhvr>
                                      <p:to>
                                        <p:strVal val="visible"/>
                                      </p:to>
                                    </p:set>
                                    <p:anim calcmode="lin" valueType="num">
                                      <p:cBhvr additive="base">
                                        <p:cTn id="31"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2" end="2"/>
                                            </p:txEl>
                                          </p:spTgt>
                                        </p:tgtEl>
                                        <p:attrNameLst>
                                          <p:attrName>style.visibility</p:attrName>
                                        </p:attrNameLst>
                                      </p:cBhvr>
                                      <p:to>
                                        <p:strVal val="visible"/>
                                      </p:to>
                                    </p:set>
                                    <p:anim calcmode="lin" valueType="num">
                                      <p:cBhvr additive="base">
                                        <p:cTn id="3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4" end="4"/>
                                            </p:txEl>
                                          </p:spTgt>
                                        </p:tgtEl>
                                        <p:attrNameLst>
                                          <p:attrName>style.visibility</p:attrName>
                                        </p:attrNameLst>
                                      </p:cBhvr>
                                      <p:to>
                                        <p:strVal val="visible"/>
                                      </p:to>
                                    </p:set>
                                    <p:anim calcmode="lin" valueType="num">
                                      <p:cBhvr additive="base">
                                        <p:cTn id="4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657841" y="1192345"/>
            <a:ext cx="7886700" cy="996950"/>
          </a:xfrm>
        </p:spPr>
        <p:txBody>
          <a:bodyPr>
            <a:normAutofit fontScale="90000"/>
          </a:bodyPr>
          <a:lstStyle/>
          <a:p>
            <a:pPr indent="0">
              <a:defRPr/>
            </a:pPr>
            <a:r>
              <a:rPr lang="nl-NL" dirty="0"/>
              <a:t>Elektrisch oprolbare haspel</a:t>
            </a:r>
            <a:br>
              <a:rPr lang="nl-NL" dirty="0"/>
            </a:br>
            <a:br>
              <a:rPr lang="nl-NL"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657840" y="2017337"/>
            <a:ext cx="6948831" cy="4738260"/>
          </a:xfrm>
        </p:spPr>
        <p:txBody>
          <a:bodyPr>
            <a:normAutofit/>
          </a:bodyPr>
          <a:lstStyle/>
          <a:p>
            <a:pPr indent="0">
              <a:buNone/>
              <a:defRPr/>
            </a:pPr>
            <a:endParaRPr lang="nl-NL" dirty="0"/>
          </a:p>
          <a:p>
            <a:pPr indent="0">
              <a:buNone/>
              <a:defRPr/>
            </a:pPr>
            <a:r>
              <a:rPr lang="nl-NL" dirty="0"/>
              <a:t>De haspels zijn verrijdbaar of te monteren achter een spuitwagen en zijn traploos instelbaar met een  oprolsnelheid van 5 tot 60 meter per minuut.</a:t>
            </a:r>
          </a:p>
          <a:p>
            <a:pPr indent="0">
              <a:buNone/>
              <a:defRPr/>
            </a:pPr>
            <a:endParaRPr lang="nl-NL" dirty="0"/>
          </a:p>
          <a:p>
            <a:pPr indent="0">
              <a:buNone/>
              <a:defRPr/>
            </a:pPr>
            <a:r>
              <a:rPr lang="nl-NL" dirty="0"/>
              <a:t>Standaard zijn de haspels geleverd met een zender zodat deze met een afstandsbediening te bedienen is (maximaal 150 meter).</a:t>
            </a:r>
          </a:p>
          <a:p>
            <a:pPr indent="0">
              <a:buNone/>
              <a:defRPr/>
            </a:pPr>
            <a:endParaRPr lang="nl-NL" dirty="0"/>
          </a:p>
          <a:p>
            <a:pPr indent="0">
              <a:buNone/>
              <a:defRPr/>
            </a:pPr>
            <a:r>
              <a:rPr lang="nl-NL" dirty="0"/>
              <a:t>Nadeel: afstandsbediening is niet altijd even makkelijk met spuiten.</a:t>
            </a:r>
            <a:br>
              <a:rPr lang="nl-NL" dirty="0"/>
            </a:br>
            <a:endParaRPr lang="nl-NL" dirty="0"/>
          </a:p>
        </p:txBody>
      </p:sp>
      <p:pic>
        <p:nvPicPr>
          <p:cNvPr id="2" name="Afbeelding 1">
            <a:extLst>
              <a:ext uri="{FF2B5EF4-FFF2-40B4-BE49-F238E27FC236}">
                <a16:creationId xmlns:a16="http://schemas.microsoft.com/office/drawing/2014/main" id="{57A11682-F8BA-4E98-8F59-946307E588A2}"/>
              </a:ext>
            </a:extLst>
          </p:cNvPr>
          <p:cNvPicPr>
            <a:picLocks noChangeAspect="1"/>
          </p:cNvPicPr>
          <p:nvPr/>
        </p:nvPicPr>
        <p:blipFill>
          <a:blip r:embed="rId3"/>
          <a:stretch>
            <a:fillRect/>
          </a:stretch>
        </p:blipFill>
        <p:spPr>
          <a:xfrm>
            <a:off x="8851403" y="2147009"/>
            <a:ext cx="2983032" cy="3714231"/>
          </a:xfrm>
          <a:prstGeom prst="rect">
            <a:avLst/>
          </a:prstGeom>
        </p:spPr>
      </p:pic>
      <p:pic>
        <p:nvPicPr>
          <p:cNvPr id="3" name="Afbeelding 6">
            <a:extLst>
              <a:ext uri="{FF2B5EF4-FFF2-40B4-BE49-F238E27FC236}">
                <a16:creationId xmlns:a16="http://schemas.microsoft.com/office/drawing/2014/main" id="{319CD5E0-0493-4D30-A1FE-8A6CD7DDD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7791" y="967868"/>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2310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 calcmode="lin" valueType="num">
                                      <p:cBhvr additive="base">
                                        <p:cTn id="1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anim calcmode="lin" valueType="num">
                                      <p:cBhvr additive="base">
                                        <p:cTn id="1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445640" y="1041516"/>
            <a:ext cx="7886700" cy="996950"/>
          </a:xfrm>
        </p:spPr>
        <p:txBody>
          <a:bodyPr>
            <a:normAutofit fontScale="90000"/>
          </a:bodyPr>
          <a:lstStyle/>
          <a:p>
            <a:r>
              <a:rPr lang="nl-NL" dirty="0"/>
              <a:t>De Flowhaspel</a:t>
            </a:r>
            <a:br>
              <a:rPr lang="nl-NL"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341944" y="2038466"/>
            <a:ext cx="6906509" cy="4738260"/>
          </a:xfrm>
        </p:spPr>
        <p:txBody>
          <a:bodyPr>
            <a:normAutofit lnSpcReduction="10000"/>
          </a:bodyPr>
          <a:lstStyle/>
          <a:p>
            <a:pPr indent="0">
              <a:buNone/>
              <a:defRPr/>
            </a:pPr>
            <a:r>
              <a:rPr lang="nl-NL" dirty="0"/>
              <a:t>Deze elektrische haspel wordt door waterstroming aan gedreven.</a:t>
            </a:r>
          </a:p>
          <a:p>
            <a:pPr indent="0">
              <a:buNone/>
              <a:defRPr/>
            </a:pPr>
            <a:endParaRPr lang="nl-NL" dirty="0"/>
          </a:p>
          <a:p>
            <a:pPr indent="0">
              <a:buNone/>
              <a:defRPr/>
            </a:pPr>
            <a:r>
              <a:rPr lang="nl-NL" dirty="0"/>
              <a:t>Het op afstand in- en uitschakelen van de haspel gebeurt met behulp van een spuitpistool, spuitboom of kogelkraan. </a:t>
            </a:r>
          </a:p>
          <a:p>
            <a:pPr indent="0">
              <a:buNone/>
              <a:defRPr/>
            </a:pPr>
            <a:endParaRPr lang="nl-NL" dirty="0"/>
          </a:p>
          <a:p>
            <a:pPr indent="0">
              <a:buNone/>
              <a:defRPr/>
            </a:pPr>
            <a:r>
              <a:rPr lang="nl-NL" dirty="0"/>
              <a:t>Er zijn 2 mogelijkheden om de haspel te bedienen:</a:t>
            </a:r>
          </a:p>
          <a:p>
            <a:pPr marL="342900" indent="-342900">
              <a:defRPr/>
            </a:pPr>
            <a:r>
              <a:rPr lang="nl-NL" dirty="0"/>
              <a:t>Door kort (minder dan 1 sec.) in het spuitpistool te knijpen. Het oprollen begint totdat deze handeling wordt herhaald. </a:t>
            </a:r>
          </a:p>
          <a:p>
            <a:pPr marL="342900" indent="-342900">
              <a:defRPr/>
            </a:pPr>
            <a:r>
              <a:rPr lang="nl-NL" dirty="0"/>
              <a:t>Door het spuitpistool op de kogelkraan open te zetten. Zolang de vloeistof stroomt, wordt de slang opgerold.</a:t>
            </a:r>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83320"/>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a:extLst>
              <a:ext uri="{FF2B5EF4-FFF2-40B4-BE49-F238E27FC236}">
                <a16:creationId xmlns:a16="http://schemas.microsoft.com/office/drawing/2014/main" id="{9C10EC0D-9DB4-424B-B84E-493674E459CB}"/>
              </a:ext>
            </a:extLst>
          </p:cNvPr>
          <p:cNvPicPr>
            <a:picLocks noChangeAspect="1"/>
          </p:cNvPicPr>
          <p:nvPr/>
        </p:nvPicPr>
        <p:blipFill>
          <a:blip r:embed="rId4"/>
          <a:stretch>
            <a:fillRect/>
          </a:stretch>
        </p:blipFill>
        <p:spPr>
          <a:xfrm>
            <a:off x="8799487" y="2040943"/>
            <a:ext cx="2870167" cy="3710216"/>
          </a:xfrm>
          <a:prstGeom prst="rect">
            <a:avLst/>
          </a:prstGeom>
        </p:spPr>
      </p:pic>
    </p:spTree>
    <p:extLst>
      <p:ext uri="{BB962C8B-B14F-4D97-AF65-F5344CB8AC3E}">
        <p14:creationId xmlns:p14="http://schemas.microsoft.com/office/powerpoint/2010/main" val="34963217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0" end="0"/>
                                            </p:txEl>
                                          </p:spTgt>
                                        </p:tgtEl>
                                        <p:attrNameLst>
                                          <p:attrName>style.visibility</p:attrName>
                                        </p:attrNameLst>
                                      </p:cBhvr>
                                      <p:to>
                                        <p:strVal val="visible"/>
                                      </p:to>
                                    </p:set>
                                    <p:anim calcmode="lin" valueType="num">
                                      <p:cBhvr additive="base">
                                        <p:cTn id="25"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2" end="2"/>
                                            </p:txEl>
                                          </p:spTgt>
                                        </p:tgtEl>
                                        <p:attrNameLst>
                                          <p:attrName>style.visibility</p:attrName>
                                        </p:attrNameLst>
                                      </p:cBhvr>
                                      <p:to>
                                        <p:strVal val="visible"/>
                                      </p:to>
                                    </p:set>
                                    <p:anim calcmode="lin" valueType="num">
                                      <p:cBhvr additive="base">
                                        <p:cTn id="31"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4" end="4"/>
                                            </p:txEl>
                                          </p:spTgt>
                                        </p:tgtEl>
                                        <p:attrNameLst>
                                          <p:attrName>style.visibility</p:attrName>
                                        </p:attrNameLst>
                                      </p:cBhvr>
                                      <p:to>
                                        <p:strVal val="visible"/>
                                      </p:to>
                                    </p:set>
                                    <p:anim calcmode="lin" valueType="num">
                                      <p:cBhvr additive="base">
                                        <p:cTn id="3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5" end="5"/>
                                            </p:txEl>
                                          </p:spTgt>
                                        </p:tgtEl>
                                        <p:attrNameLst>
                                          <p:attrName>style.visibility</p:attrName>
                                        </p:attrNameLst>
                                      </p:cBhvr>
                                      <p:to>
                                        <p:strVal val="visible"/>
                                      </p:to>
                                    </p:set>
                                    <p:anim calcmode="lin" valueType="num">
                                      <p:cBhvr additive="base">
                                        <p:cTn id="4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171">
                                            <p:txEl>
                                              <p:pRg st="6" end="6"/>
                                            </p:txEl>
                                          </p:spTgt>
                                        </p:tgtEl>
                                        <p:attrNameLst>
                                          <p:attrName>style.visibility</p:attrName>
                                        </p:attrNameLst>
                                      </p:cBhvr>
                                      <p:to>
                                        <p:strVal val="visible"/>
                                      </p:to>
                                    </p:set>
                                    <p:anim calcmode="lin" valueType="num">
                                      <p:cBhvr additive="base">
                                        <p:cTn id="4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57924" y="668276"/>
            <a:ext cx="7886700" cy="996950"/>
          </a:xfrm>
        </p:spPr>
        <p:txBody>
          <a:bodyPr/>
          <a:lstStyle/>
          <a:p>
            <a:pPr eaLnBrk="1" hangingPunct="1"/>
            <a:r>
              <a:rPr lang="nl-NL" altLang="nl-NL" b="1" dirty="0"/>
              <a:t>Arbo (motor)vatspuit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57924" y="1736420"/>
            <a:ext cx="7886700" cy="4738260"/>
          </a:xfrm>
        </p:spPr>
        <p:txBody>
          <a:bodyPr>
            <a:normAutofit/>
          </a:bodyPr>
          <a:lstStyle/>
          <a:p>
            <a:pPr indent="0">
              <a:buNone/>
              <a:defRPr/>
            </a:pPr>
            <a:r>
              <a:rPr lang="nl-NL" dirty="0"/>
              <a:t>Je kunt je voorstellen dat het elke keer 1 kap verzetten van een motorvatspuit veel energie kost.</a:t>
            </a:r>
          </a:p>
          <a:p>
            <a:pPr indent="0">
              <a:buNone/>
              <a:defRPr/>
            </a:pPr>
            <a:endParaRPr lang="nl-NL" dirty="0"/>
          </a:p>
          <a:p>
            <a:pPr indent="0">
              <a:buNone/>
              <a:defRPr/>
            </a:pPr>
            <a:r>
              <a:rPr lang="nl-NL" dirty="0"/>
              <a:t>Als de vatspuit vol is moet je toch snel zo’n 2500 kg verzetten.</a:t>
            </a:r>
          </a:p>
          <a:p>
            <a:pPr indent="0">
              <a:buNone/>
              <a:defRPr/>
            </a:pPr>
            <a:endParaRPr lang="nl-NL" dirty="0"/>
          </a:p>
          <a:p>
            <a:pPr indent="0">
              <a:buNone/>
              <a:defRPr/>
            </a:pPr>
            <a:r>
              <a:rPr lang="nl-NL" dirty="0"/>
              <a:t>Heel belangrijk hierbij is dat de banden goed hard zijn opgepompt.</a:t>
            </a:r>
          </a:p>
          <a:p>
            <a:pPr indent="0">
              <a:buNone/>
              <a:defRPr/>
            </a:pPr>
            <a:endParaRPr lang="nl-NL" dirty="0"/>
          </a:p>
          <a:p>
            <a:pPr indent="0">
              <a:buNone/>
              <a:defRPr/>
            </a:pPr>
            <a:r>
              <a:rPr lang="nl-NL" dirty="0"/>
              <a:t>Tegenwoordig zijn er elektrische trekkers die het werk minder zwaar maken:</a:t>
            </a:r>
          </a:p>
          <a:p>
            <a:pPr indent="0">
              <a:buNone/>
              <a:defRPr/>
            </a:pPr>
            <a:endParaRPr lang="nl-NL" dirty="0"/>
          </a:p>
          <a:p>
            <a:pPr marL="342900" indent="-342900">
              <a:defRPr/>
            </a:pPr>
            <a:endParaRPr lang="nl-NL" dirty="0"/>
          </a:p>
        </p:txBody>
      </p:sp>
      <p:pic>
        <p:nvPicPr>
          <p:cNvPr id="2" name="Afbeelding 1">
            <a:extLst>
              <a:ext uri="{FF2B5EF4-FFF2-40B4-BE49-F238E27FC236}">
                <a16:creationId xmlns:a16="http://schemas.microsoft.com/office/drawing/2014/main" id="{B7AC48EB-522F-4AEC-A32F-A07C10A49905}"/>
              </a:ext>
            </a:extLst>
          </p:cNvPr>
          <p:cNvPicPr>
            <a:picLocks noChangeAspect="1"/>
          </p:cNvPicPr>
          <p:nvPr/>
        </p:nvPicPr>
        <p:blipFill>
          <a:blip r:embed="rId3"/>
          <a:stretch>
            <a:fillRect/>
          </a:stretch>
        </p:blipFill>
        <p:spPr>
          <a:xfrm>
            <a:off x="9235159" y="4730016"/>
            <a:ext cx="2660134" cy="1744664"/>
          </a:xfrm>
          <a:prstGeom prst="rect">
            <a:avLst/>
          </a:prstGeom>
        </p:spPr>
      </p:pic>
      <p:pic>
        <p:nvPicPr>
          <p:cNvPr id="3" name="Afbeelding 2">
            <a:extLst>
              <a:ext uri="{FF2B5EF4-FFF2-40B4-BE49-F238E27FC236}">
                <a16:creationId xmlns:a16="http://schemas.microsoft.com/office/drawing/2014/main" id="{0E769A74-14EB-48C3-B04A-C9AB9E5FA7B9}"/>
              </a:ext>
            </a:extLst>
          </p:cNvPr>
          <p:cNvPicPr>
            <a:picLocks noChangeAspect="1"/>
          </p:cNvPicPr>
          <p:nvPr/>
        </p:nvPicPr>
        <p:blipFill>
          <a:blip r:embed="rId4"/>
          <a:stretch>
            <a:fillRect/>
          </a:stretch>
        </p:blipFill>
        <p:spPr>
          <a:xfrm>
            <a:off x="8988770" y="1392493"/>
            <a:ext cx="2637738" cy="1674557"/>
          </a:xfrm>
          <a:prstGeom prst="rect">
            <a:avLst/>
          </a:prstGeom>
        </p:spPr>
      </p:pic>
    </p:spTree>
    <p:extLst>
      <p:ext uri="{BB962C8B-B14F-4D97-AF65-F5344CB8AC3E}">
        <p14:creationId xmlns:p14="http://schemas.microsoft.com/office/powerpoint/2010/main" val="12720836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80">
                                          <p:stCondLst>
                                            <p:cond delay="0"/>
                                          </p:stCondLst>
                                        </p:cTn>
                                        <p:tgtEl>
                                          <p:spTgt spid="3"/>
                                        </p:tgtEl>
                                      </p:cBhvr>
                                    </p:animEffect>
                                    <p:anim calcmode="lin" valueType="num">
                                      <p:cBhvr>
                                        <p:cTn id="3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gtEl>
                                      </p:cBhvr>
                                      <p:to x="100000" y="60000"/>
                                    </p:animScale>
                                    <p:animScale>
                                      <p:cBhvr>
                                        <p:cTn id="38" dur="166" decel="50000">
                                          <p:stCondLst>
                                            <p:cond delay="676"/>
                                          </p:stCondLst>
                                        </p:cTn>
                                        <p:tgtEl>
                                          <p:spTgt spid="3"/>
                                        </p:tgtEl>
                                      </p:cBhvr>
                                      <p:to x="100000" y="100000"/>
                                    </p:animScale>
                                    <p:animScale>
                                      <p:cBhvr>
                                        <p:cTn id="39" dur="26">
                                          <p:stCondLst>
                                            <p:cond delay="1312"/>
                                          </p:stCondLst>
                                        </p:cTn>
                                        <p:tgtEl>
                                          <p:spTgt spid="3"/>
                                        </p:tgtEl>
                                      </p:cBhvr>
                                      <p:to x="100000" y="80000"/>
                                    </p:animScale>
                                    <p:animScale>
                                      <p:cBhvr>
                                        <p:cTn id="40" dur="166" decel="50000">
                                          <p:stCondLst>
                                            <p:cond delay="1338"/>
                                          </p:stCondLst>
                                        </p:cTn>
                                        <p:tgtEl>
                                          <p:spTgt spid="3"/>
                                        </p:tgtEl>
                                      </p:cBhvr>
                                      <p:to x="100000" y="100000"/>
                                    </p:animScale>
                                    <p:animScale>
                                      <p:cBhvr>
                                        <p:cTn id="41" dur="26">
                                          <p:stCondLst>
                                            <p:cond delay="1642"/>
                                          </p:stCondLst>
                                        </p:cTn>
                                        <p:tgtEl>
                                          <p:spTgt spid="3"/>
                                        </p:tgtEl>
                                      </p:cBhvr>
                                      <p:to x="100000" y="90000"/>
                                    </p:animScale>
                                    <p:animScale>
                                      <p:cBhvr>
                                        <p:cTn id="42" dur="166" decel="50000">
                                          <p:stCondLst>
                                            <p:cond delay="1668"/>
                                          </p:stCondLst>
                                        </p:cTn>
                                        <p:tgtEl>
                                          <p:spTgt spid="3"/>
                                        </p:tgtEl>
                                      </p:cBhvr>
                                      <p:to x="100000" y="100000"/>
                                    </p:animScale>
                                    <p:animScale>
                                      <p:cBhvr>
                                        <p:cTn id="43" dur="26">
                                          <p:stCondLst>
                                            <p:cond delay="1808"/>
                                          </p:stCondLst>
                                        </p:cTn>
                                        <p:tgtEl>
                                          <p:spTgt spid="3"/>
                                        </p:tgtEl>
                                      </p:cBhvr>
                                      <p:to x="100000" y="95000"/>
                                    </p:animScale>
                                    <p:animScale>
                                      <p:cBhvr>
                                        <p:cTn id="44" dur="166" decel="50000">
                                          <p:stCondLst>
                                            <p:cond delay="1834"/>
                                          </p:stCondLst>
                                        </p:cTn>
                                        <p:tgtEl>
                                          <p:spTgt spid="3"/>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80">
                                          <p:stCondLst>
                                            <p:cond delay="0"/>
                                          </p:stCondLst>
                                        </p:cTn>
                                        <p:tgtEl>
                                          <p:spTgt spid="2"/>
                                        </p:tgtEl>
                                      </p:cBhvr>
                                    </p:animEffect>
                                    <p:anim calcmode="lin" valueType="num">
                                      <p:cBhvr>
                                        <p:cTn id="5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5" dur="26">
                                          <p:stCondLst>
                                            <p:cond delay="650"/>
                                          </p:stCondLst>
                                        </p:cTn>
                                        <p:tgtEl>
                                          <p:spTgt spid="2"/>
                                        </p:tgtEl>
                                      </p:cBhvr>
                                      <p:to x="100000" y="60000"/>
                                    </p:animScale>
                                    <p:animScale>
                                      <p:cBhvr>
                                        <p:cTn id="56" dur="166" decel="50000">
                                          <p:stCondLst>
                                            <p:cond delay="676"/>
                                          </p:stCondLst>
                                        </p:cTn>
                                        <p:tgtEl>
                                          <p:spTgt spid="2"/>
                                        </p:tgtEl>
                                      </p:cBhvr>
                                      <p:to x="100000" y="100000"/>
                                    </p:animScale>
                                    <p:animScale>
                                      <p:cBhvr>
                                        <p:cTn id="57" dur="26">
                                          <p:stCondLst>
                                            <p:cond delay="1312"/>
                                          </p:stCondLst>
                                        </p:cTn>
                                        <p:tgtEl>
                                          <p:spTgt spid="2"/>
                                        </p:tgtEl>
                                      </p:cBhvr>
                                      <p:to x="100000" y="80000"/>
                                    </p:animScale>
                                    <p:animScale>
                                      <p:cBhvr>
                                        <p:cTn id="58" dur="166" decel="50000">
                                          <p:stCondLst>
                                            <p:cond delay="1338"/>
                                          </p:stCondLst>
                                        </p:cTn>
                                        <p:tgtEl>
                                          <p:spTgt spid="2"/>
                                        </p:tgtEl>
                                      </p:cBhvr>
                                      <p:to x="100000" y="100000"/>
                                    </p:animScale>
                                    <p:animScale>
                                      <p:cBhvr>
                                        <p:cTn id="59" dur="26">
                                          <p:stCondLst>
                                            <p:cond delay="1642"/>
                                          </p:stCondLst>
                                        </p:cTn>
                                        <p:tgtEl>
                                          <p:spTgt spid="2"/>
                                        </p:tgtEl>
                                      </p:cBhvr>
                                      <p:to x="100000" y="90000"/>
                                    </p:animScale>
                                    <p:animScale>
                                      <p:cBhvr>
                                        <p:cTn id="60" dur="166" decel="50000">
                                          <p:stCondLst>
                                            <p:cond delay="1668"/>
                                          </p:stCondLst>
                                        </p:cTn>
                                        <p:tgtEl>
                                          <p:spTgt spid="2"/>
                                        </p:tgtEl>
                                      </p:cBhvr>
                                      <p:to x="100000" y="100000"/>
                                    </p:animScale>
                                    <p:animScale>
                                      <p:cBhvr>
                                        <p:cTn id="61" dur="26">
                                          <p:stCondLst>
                                            <p:cond delay="1808"/>
                                          </p:stCondLst>
                                        </p:cTn>
                                        <p:tgtEl>
                                          <p:spTgt spid="2"/>
                                        </p:tgtEl>
                                      </p:cBhvr>
                                      <p:to x="100000" y="95000"/>
                                    </p:animScale>
                                    <p:animScale>
                                      <p:cBhvr>
                                        <p:cTn id="6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818" y="1889098"/>
            <a:ext cx="8259326" cy="463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03580" y="668276"/>
            <a:ext cx="7886700" cy="996950"/>
          </a:xfrm>
        </p:spPr>
        <p:txBody>
          <a:bodyPr/>
          <a:lstStyle/>
          <a:p>
            <a:pPr eaLnBrk="1" hangingPunct="1"/>
            <a:r>
              <a:rPr lang="nl-NL" altLang="nl-NL" b="1" dirty="0"/>
              <a:t>Elektrische trekkers</a:t>
            </a:r>
          </a:p>
        </p:txBody>
      </p:sp>
      <p:pic>
        <p:nvPicPr>
          <p:cNvPr id="6" name="Tijdelijke aanduiding voor inhoud 5">
            <a:extLst>
              <a:ext uri="{FF2B5EF4-FFF2-40B4-BE49-F238E27FC236}">
                <a16:creationId xmlns:a16="http://schemas.microsoft.com/office/drawing/2014/main" id="{02A3413F-E490-498F-996B-F498EDB3565E}"/>
              </a:ext>
            </a:extLst>
          </p:cNvPr>
          <p:cNvPicPr>
            <a:picLocks noGrp="1" noChangeAspect="1"/>
          </p:cNvPicPr>
          <p:nvPr>
            <p:ph idx="1"/>
          </p:nvPr>
        </p:nvPicPr>
        <p:blipFill>
          <a:blip r:embed="rId3"/>
          <a:stretch>
            <a:fillRect/>
          </a:stretch>
        </p:blipFill>
        <p:spPr>
          <a:xfrm>
            <a:off x="6823723" y="1412062"/>
            <a:ext cx="2333511" cy="2333511"/>
          </a:xfrm>
          <a:prstGeom prst="rect">
            <a:avLst/>
          </a:prstGeom>
        </p:spPr>
      </p:pic>
      <p:sp>
        <p:nvSpPr>
          <p:cNvPr id="8" name="Tekstvak 7">
            <a:extLst>
              <a:ext uri="{FF2B5EF4-FFF2-40B4-BE49-F238E27FC236}">
                <a16:creationId xmlns:a16="http://schemas.microsoft.com/office/drawing/2014/main" id="{0B6B2FF1-BE7A-437D-84DF-48D5849B705B}"/>
              </a:ext>
            </a:extLst>
          </p:cNvPr>
          <p:cNvSpPr txBox="1"/>
          <p:nvPr/>
        </p:nvSpPr>
        <p:spPr>
          <a:xfrm>
            <a:off x="899197" y="1665703"/>
            <a:ext cx="7886700" cy="5078313"/>
          </a:xfrm>
          <a:prstGeom prst="rect">
            <a:avLst/>
          </a:prstGeom>
          <a:noFill/>
        </p:spPr>
        <p:txBody>
          <a:bodyPr wrap="square" rtlCol="0">
            <a:spAutoFit/>
          </a:bodyPr>
          <a:lstStyle/>
          <a:p>
            <a:r>
              <a:rPr lang="nl-NL" sz="2400" dirty="0" err="1"/>
              <a:t>Movexx</a:t>
            </a:r>
            <a:r>
              <a:rPr lang="nl-NL" sz="2400" dirty="0"/>
              <a:t>: </a:t>
            </a:r>
          </a:p>
          <a:p>
            <a:pPr marL="285750" indent="-285750">
              <a:buFont typeface="Arial" panose="020B0604020202020204" pitchFamily="34" charset="0"/>
              <a:buChar char="•"/>
            </a:pPr>
            <a:r>
              <a:rPr lang="nl-NL" sz="2400" dirty="0"/>
              <a:t>Elektrische (oplaadbare) trekker</a:t>
            </a:r>
          </a:p>
          <a:p>
            <a:pPr marL="285750" indent="-285750">
              <a:buFont typeface="Arial" panose="020B0604020202020204" pitchFamily="34" charset="0"/>
              <a:buChar char="•"/>
            </a:pPr>
            <a:r>
              <a:rPr lang="nl-NL" sz="2400" dirty="0"/>
              <a:t>Sleept met gemak 3000kg</a:t>
            </a:r>
          </a:p>
          <a:p>
            <a:pPr marL="285750" indent="-285750">
              <a:buFont typeface="Arial" panose="020B0604020202020204" pitchFamily="34" charset="0"/>
              <a:buChar char="•"/>
            </a:pPr>
            <a:r>
              <a:rPr lang="nl-NL" sz="2400" dirty="0"/>
              <a:t>Kleine draaicirkel</a:t>
            </a:r>
          </a:p>
          <a:p>
            <a:pPr marL="285750" indent="-285750">
              <a:buFont typeface="Arial" panose="020B0604020202020204" pitchFamily="34" charset="0"/>
              <a:buChar char="•"/>
            </a:pPr>
            <a:r>
              <a:rPr lang="nl-NL" sz="2400" dirty="0"/>
              <a:t>Kan ook tot 10  DC verslepen</a:t>
            </a:r>
            <a:br>
              <a:rPr lang="nl-NL" sz="2400" dirty="0"/>
            </a:br>
            <a:endParaRPr lang="nl-NL" sz="2400" dirty="0"/>
          </a:p>
          <a:p>
            <a:endParaRPr lang="nl-NL" sz="2400" dirty="0"/>
          </a:p>
          <a:p>
            <a:endParaRPr lang="nl-NL" sz="2400" dirty="0"/>
          </a:p>
          <a:p>
            <a:r>
              <a:rPr lang="nl-NL" sz="2400" dirty="0"/>
              <a:t>Em-Drive</a:t>
            </a:r>
          </a:p>
          <a:p>
            <a:pPr marL="285750" indent="-285750">
              <a:buFont typeface="Arial" panose="020B0604020202020204" pitchFamily="34" charset="0"/>
              <a:buChar char="•"/>
            </a:pPr>
            <a:r>
              <a:rPr lang="nl-NL" sz="2400" dirty="0"/>
              <a:t>Elektrische (oplaadbare) trekker</a:t>
            </a:r>
          </a:p>
          <a:p>
            <a:pPr marL="285750" indent="-285750">
              <a:buFont typeface="Arial" panose="020B0604020202020204" pitchFamily="34" charset="0"/>
              <a:buChar char="•"/>
            </a:pPr>
            <a:r>
              <a:rPr lang="nl-NL" sz="2400" dirty="0"/>
              <a:t>Sleept met gemak 3000kg</a:t>
            </a:r>
          </a:p>
          <a:p>
            <a:endParaRPr lang="nl-NL" sz="2400" dirty="0"/>
          </a:p>
          <a:p>
            <a:endParaRPr lang="nl-NL" dirty="0"/>
          </a:p>
          <a:p>
            <a:endParaRPr lang="nl-NL" dirty="0"/>
          </a:p>
        </p:txBody>
      </p:sp>
      <p:pic>
        <p:nvPicPr>
          <p:cNvPr id="9" name="Afbeelding 8">
            <a:extLst>
              <a:ext uri="{FF2B5EF4-FFF2-40B4-BE49-F238E27FC236}">
                <a16:creationId xmlns:a16="http://schemas.microsoft.com/office/drawing/2014/main" id="{05F7B6FB-456F-474C-9B80-BD0F51589686}"/>
              </a:ext>
            </a:extLst>
          </p:cNvPr>
          <p:cNvPicPr>
            <a:picLocks noChangeAspect="1"/>
          </p:cNvPicPr>
          <p:nvPr/>
        </p:nvPicPr>
        <p:blipFill>
          <a:blip r:embed="rId4"/>
          <a:stretch>
            <a:fillRect/>
          </a:stretch>
        </p:blipFill>
        <p:spPr>
          <a:xfrm>
            <a:off x="6975209" y="4204402"/>
            <a:ext cx="3487794" cy="2235884"/>
          </a:xfrm>
          <a:prstGeom prst="rect">
            <a:avLst/>
          </a:prstGeom>
        </p:spPr>
      </p:pic>
    </p:spTree>
    <p:extLst>
      <p:ext uri="{BB962C8B-B14F-4D97-AF65-F5344CB8AC3E}">
        <p14:creationId xmlns:p14="http://schemas.microsoft.com/office/powerpoint/2010/main" val="32602116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 calcmode="lin" valueType="num">
                                      <p:cBhvr additive="base">
                                        <p:cTn id="4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 calcmode="lin" valueType="num">
                                      <p:cBhvr additive="base">
                                        <p:cTn id="4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7" end="7"/>
                                            </p:txEl>
                                          </p:spTgt>
                                        </p:tgtEl>
                                        <p:attrNameLst>
                                          <p:attrName>style.visibility</p:attrName>
                                        </p:attrNameLst>
                                      </p:cBhvr>
                                      <p:to>
                                        <p:strVal val="visible"/>
                                      </p:to>
                                    </p:set>
                                    <p:anim calcmode="lin" valueType="num">
                                      <p:cBhvr additive="base">
                                        <p:cTn id="5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8">
                                            <p:txEl>
                                              <p:pRg st="8" end="8"/>
                                            </p:txEl>
                                          </p:spTgt>
                                        </p:tgtEl>
                                        <p:attrNameLst>
                                          <p:attrName>style.visibility</p:attrName>
                                        </p:attrNameLst>
                                      </p:cBhvr>
                                      <p:to>
                                        <p:strVal val="visible"/>
                                      </p:to>
                                    </p:set>
                                    <p:anim calcmode="lin" valueType="num">
                                      <p:cBhvr additive="base">
                                        <p:cTn id="7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
                                            <p:txEl>
                                              <p:pRg st="9" end="9"/>
                                            </p:txEl>
                                          </p:spTgt>
                                        </p:tgtEl>
                                        <p:attrNameLst>
                                          <p:attrName>style.visibility</p:attrName>
                                        </p:attrNameLst>
                                      </p:cBhvr>
                                      <p:to>
                                        <p:strVal val="visible"/>
                                      </p:to>
                                    </p:set>
                                    <p:anim calcmode="lin" valueType="num">
                                      <p:cBhvr additive="base">
                                        <p:cTn id="8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21434" y="784717"/>
            <a:ext cx="7886700" cy="996950"/>
          </a:xfrm>
        </p:spPr>
        <p:txBody>
          <a:bodyPr/>
          <a:lstStyle/>
          <a:p>
            <a:pPr eaLnBrk="1" hangingPunct="1"/>
            <a:r>
              <a:rPr lang="nl-NL" altLang="nl-NL" b="1" dirty="0"/>
              <a:t>Starten met spuiten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21433" y="1687399"/>
            <a:ext cx="7500397" cy="4738260"/>
          </a:xfrm>
        </p:spPr>
        <p:txBody>
          <a:bodyPr>
            <a:normAutofit lnSpcReduction="10000"/>
          </a:bodyPr>
          <a:lstStyle/>
          <a:p>
            <a:pPr marL="342900" indent="-342900">
              <a:defRPr/>
            </a:pPr>
            <a:r>
              <a:rPr lang="nl-NL" dirty="0"/>
              <a:t>Denk aan persoonlijke bescherming!</a:t>
            </a:r>
          </a:p>
          <a:p>
            <a:pPr marL="342900" indent="-342900">
              <a:defRPr/>
            </a:pPr>
            <a:r>
              <a:rPr lang="nl-NL" dirty="0"/>
              <a:t>Vul de tank minimaal 10%, maar het beste is 40%</a:t>
            </a:r>
          </a:p>
          <a:p>
            <a:pPr marL="342900" indent="-342900">
              <a:defRPr/>
            </a:pPr>
            <a:r>
              <a:rPr lang="nl-NL" dirty="0"/>
              <a:t>Voeg chemicaliën toe</a:t>
            </a:r>
          </a:p>
          <a:p>
            <a:pPr marL="342900" indent="-342900">
              <a:defRPr/>
            </a:pPr>
            <a:r>
              <a:rPr lang="nl-NL" dirty="0"/>
              <a:t>Vul de tank verder tot gewenst niveau (kijk op peilglas)</a:t>
            </a:r>
          </a:p>
          <a:p>
            <a:pPr marL="342900" indent="-342900">
              <a:defRPr/>
            </a:pPr>
            <a:r>
              <a:rPr lang="nl-NL" dirty="0"/>
              <a:t>Let erop dat de drukverdeler helemaal tot het laagste niveau is gedraaid</a:t>
            </a:r>
          </a:p>
          <a:p>
            <a:pPr marL="342900" indent="-342900">
              <a:defRPr/>
            </a:pPr>
            <a:r>
              <a:rPr lang="nl-NL" dirty="0"/>
              <a:t>Schakel de apparatuur in</a:t>
            </a:r>
          </a:p>
          <a:p>
            <a:pPr marL="342900" indent="-342900">
              <a:defRPr/>
            </a:pPr>
            <a:r>
              <a:rPr lang="nl-NL" dirty="0"/>
              <a:t>Stel de drukverdeler op de juiste druk in.</a:t>
            </a:r>
          </a:p>
          <a:p>
            <a:pPr marL="342900" indent="-342900">
              <a:defRPr/>
            </a:pPr>
            <a:r>
              <a:rPr lang="nl-NL" dirty="0"/>
              <a:t>Start spuitwerkzaamheden</a:t>
            </a:r>
          </a:p>
          <a:p>
            <a:pPr marL="342900" indent="-342900">
              <a:defRPr/>
            </a:pPr>
            <a:r>
              <a:rPr lang="nl-NL" dirty="0"/>
              <a:t>Als je klaar bent: eerst drukverdeler naar laagste niveau draaien</a:t>
            </a:r>
          </a:p>
          <a:p>
            <a:pPr marL="342900" indent="-342900">
              <a:defRPr/>
            </a:pPr>
            <a:r>
              <a:rPr lang="nl-NL" dirty="0"/>
              <a:t>Apparatuur uitzetten</a:t>
            </a:r>
          </a:p>
          <a:p>
            <a:pPr marL="342900" indent="-342900">
              <a:defRPr/>
            </a:pPr>
            <a:endParaRPr lang="nl-NL" dirty="0"/>
          </a:p>
        </p:txBody>
      </p:sp>
      <p:pic>
        <p:nvPicPr>
          <p:cNvPr id="2" name="Afbeelding 1">
            <a:extLst>
              <a:ext uri="{FF2B5EF4-FFF2-40B4-BE49-F238E27FC236}">
                <a16:creationId xmlns:a16="http://schemas.microsoft.com/office/drawing/2014/main" id="{EB7538BE-3722-4295-852C-0001659CF962}"/>
              </a:ext>
            </a:extLst>
          </p:cNvPr>
          <p:cNvPicPr>
            <a:picLocks noChangeAspect="1"/>
          </p:cNvPicPr>
          <p:nvPr/>
        </p:nvPicPr>
        <p:blipFill>
          <a:blip r:embed="rId3"/>
          <a:stretch>
            <a:fillRect/>
          </a:stretch>
        </p:blipFill>
        <p:spPr>
          <a:xfrm>
            <a:off x="8521830" y="4252116"/>
            <a:ext cx="3384224" cy="2222564"/>
          </a:xfrm>
          <a:prstGeom prst="rect">
            <a:avLst/>
          </a:prstGeom>
        </p:spPr>
      </p:pic>
    </p:spTree>
    <p:extLst>
      <p:ext uri="{BB962C8B-B14F-4D97-AF65-F5344CB8AC3E}">
        <p14:creationId xmlns:p14="http://schemas.microsoft.com/office/powerpoint/2010/main" val="4734693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171">
                                            <p:txEl>
                                              <p:pRg st="8" end="8"/>
                                            </p:txEl>
                                          </p:spTgt>
                                        </p:tgtEl>
                                        <p:attrNameLst>
                                          <p:attrName>style.visibility</p:attrName>
                                        </p:attrNameLst>
                                      </p:cBhvr>
                                      <p:to>
                                        <p:strVal val="visible"/>
                                      </p:to>
                                    </p:set>
                                    <p:anim calcmode="lin" valueType="num">
                                      <p:cBhvr additive="base">
                                        <p:cTn id="5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171">
                                            <p:txEl>
                                              <p:pRg st="9" end="9"/>
                                            </p:txEl>
                                          </p:spTgt>
                                        </p:tgtEl>
                                        <p:attrNameLst>
                                          <p:attrName>style.visibility</p:attrName>
                                        </p:attrNameLst>
                                      </p:cBhvr>
                                      <p:to>
                                        <p:strVal val="visible"/>
                                      </p:to>
                                    </p:set>
                                    <p:anim calcmode="lin" valueType="num">
                                      <p:cBhvr additive="base">
                                        <p:cTn id="61"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29563" y="608801"/>
            <a:ext cx="7886700" cy="996950"/>
          </a:xfrm>
        </p:spPr>
        <p:txBody>
          <a:bodyPr>
            <a:normAutofit fontScale="90000"/>
          </a:bodyPr>
          <a:lstStyle/>
          <a:p>
            <a:pPr eaLnBrk="1" hangingPunct="1"/>
            <a:r>
              <a:rPr lang="nl-NL" altLang="nl-NL" b="1" dirty="0"/>
              <a:t>Vaste spuitopstelling –</a:t>
            </a:r>
            <a:br>
              <a:rPr lang="nl-NL" altLang="nl-NL" b="1" dirty="0"/>
            </a:br>
            <a:r>
              <a:rPr lang="nl-NL" altLang="nl-NL" b="1" dirty="0"/>
              <a:t>motorvatspuit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529563" y="2000152"/>
            <a:ext cx="7760094" cy="4738260"/>
          </a:xfrm>
        </p:spPr>
        <p:txBody>
          <a:bodyPr>
            <a:normAutofit lnSpcReduction="10000"/>
          </a:bodyPr>
          <a:lstStyle/>
          <a:p>
            <a:pPr indent="0">
              <a:buNone/>
              <a:defRPr/>
            </a:pPr>
            <a:r>
              <a:rPr lang="nl-NL" dirty="0"/>
              <a:t>Op sommige bedrijven is gekozen voor een vaste spuitopstelling.</a:t>
            </a:r>
          </a:p>
          <a:p>
            <a:pPr indent="0">
              <a:buNone/>
              <a:defRPr/>
            </a:pPr>
            <a:r>
              <a:rPr lang="nl-NL" dirty="0"/>
              <a:t>De pomp en tank staan dan op een vaste plaats op het bedrijf. Een (metalen) spuitleiding loopt de kas in en hier zijn dan verschillende aftakkingen gemaakt waaraan men de spuitslang (haspel) aan kan vastmaken.</a:t>
            </a:r>
          </a:p>
          <a:p>
            <a:pPr indent="0">
              <a:buNone/>
              <a:defRPr/>
            </a:pPr>
            <a:r>
              <a:rPr lang="nl-NL" dirty="0"/>
              <a:t>Voordeel: </a:t>
            </a:r>
          </a:p>
          <a:p>
            <a:pPr marL="342900" indent="-342900">
              <a:defRPr/>
            </a:pPr>
            <a:r>
              <a:rPr lang="nl-NL" dirty="0"/>
              <a:t>altijd op een vaste plek vullen (kan dan met een vaste leiding)</a:t>
            </a:r>
          </a:p>
          <a:p>
            <a:pPr marL="342900" indent="-342900">
              <a:defRPr/>
            </a:pPr>
            <a:r>
              <a:rPr lang="nl-NL" dirty="0"/>
              <a:t>Geen zware tank mee trekken</a:t>
            </a:r>
          </a:p>
          <a:p>
            <a:pPr indent="0">
              <a:buNone/>
              <a:defRPr/>
            </a:pPr>
            <a:endParaRPr lang="nl-NL" dirty="0"/>
          </a:p>
          <a:p>
            <a:pPr indent="0">
              <a:buNone/>
              <a:defRPr/>
            </a:pPr>
            <a:r>
              <a:rPr lang="nl-NL" dirty="0"/>
              <a:t>Nadeel:</a:t>
            </a:r>
          </a:p>
          <a:p>
            <a:pPr marL="342900" indent="-342900">
              <a:defRPr/>
            </a:pPr>
            <a:r>
              <a:rPr lang="nl-NL" dirty="0"/>
              <a:t>Leiding moet altijd doorgespoeld worden </a:t>
            </a:r>
          </a:p>
          <a:p>
            <a:pPr indent="0">
              <a:buNone/>
              <a:defRPr/>
            </a:pPr>
            <a:endParaRPr lang="nl-NL" dirty="0"/>
          </a:p>
        </p:txBody>
      </p:sp>
    </p:spTree>
    <p:extLst>
      <p:ext uri="{BB962C8B-B14F-4D97-AF65-F5344CB8AC3E}">
        <p14:creationId xmlns:p14="http://schemas.microsoft.com/office/powerpoint/2010/main" val="39462005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 calcmode="lin" valueType="num">
                                      <p:cBhvr additive="base">
                                        <p:cTn id="37"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7" end="7"/>
                                            </p:txEl>
                                          </p:spTgt>
                                        </p:tgtEl>
                                        <p:attrNameLst>
                                          <p:attrName>style.visibility</p:attrName>
                                        </p:attrNameLst>
                                      </p:cBhvr>
                                      <p:to>
                                        <p:strVal val="visible"/>
                                      </p:to>
                                    </p:set>
                                    <p:anim calcmode="lin" valueType="num">
                                      <p:cBhvr additive="base">
                                        <p:cTn id="43"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82068" y="953233"/>
            <a:ext cx="7886700" cy="996950"/>
          </a:xfrm>
        </p:spPr>
        <p:txBody>
          <a:bodyPr/>
          <a:lstStyle/>
          <a:p>
            <a:pPr eaLnBrk="1" hangingPunct="1"/>
            <a:r>
              <a:rPr lang="nl-NL" altLang="nl-NL" b="1" dirty="0"/>
              <a:t>verpakkingsreiniger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85762" y="1687399"/>
            <a:ext cx="8701137" cy="4738260"/>
          </a:xfrm>
        </p:spPr>
        <p:txBody>
          <a:bodyPr>
            <a:normAutofit lnSpcReduction="10000"/>
          </a:bodyPr>
          <a:lstStyle/>
          <a:p>
            <a:pPr indent="0">
              <a:buNone/>
            </a:pPr>
            <a:r>
              <a:rPr lang="nl-NL" sz="2000" dirty="0">
                <a:solidFill>
                  <a:schemeClr val="tx1"/>
                </a:solidFill>
              </a:rPr>
              <a:t>In de Verordening Reiniging Verpakkingen Gewasbeschermingsmiddelen is opgenomen dat lege verpakkingen van gewasbeschermingsmiddelen direct na het leegmaken moeten worden schoongemaakt. </a:t>
            </a:r>
          </a:p>
          <a:p>
            <a:pPr indent="0">
              <a:buNone/>
            </a:pPr>
            <a:br>
              <a:rPr lang="nl-NL" sz="2000" dirty="0">
                <a:solidFill>
                  <a:schemeClr val="tx1"/>
                </a:solidFill>
              </a:rPr>
            </a:br>
            <a:r>
              <a:rPr lang="nl-NL" sz="2000" dirty="0">
                <a:solidFill>
                  <a:schemeClr val="tx1"/>
                </a:solidFill>
              </a:rPr>
              <a:t>De restjes van de gewasbeschermingsmiddelen kunnen namelijk schadelijk zijn voor de gezondheid en voor het milieu.</a:t>
            </a:r>
          </a:p>
          <a:p>
            <a:pPr indent="0">
              <a:buNone/>
            </a:pPr>
            <a:br>
              <a:rPr lang="nl-NL" sz="2000" dirty="0">
                <a:solidFill>
                  <a:schemeClr val="tx1"/>
                </a:solidFill>
              </a:rPr>
            </a:br>
            <a:r>
              <a:rPr lang="nl-NL" sz="2000" dirty="0">
                <a:solidFill>
                  <a:schemeClr val="tx1"/>
                </a:solidFill>
              </a:rPr>
              <a:t>Na het spoelen van de verpakking is er - afhankelijk van het product - geen sprake meer van chemisch afval en kan het fust veilig volgens de voorschriften worden afgevoerd</a:t>
            </a:r>
          </a:p>
          <a:p>
            <a:pPr indent="0">
              <a:buNone/>
            </a:pPr>
            <a:endParaRPr lang="nl-NL" sz="2000" dirty="0">
              <a:solidFill>
                <a:schemeClr val="tx1"/>
              </a:solidFill>
            </a:endParaRPr>
          </a:p>
          <a:p>
            <a:pPr indent="0">
              <a:buNone/>
            </a:pPr>
            <a:r>
              <a:rPr lang="nl-NL" sz="2000" dirty="0">
                <a:solidFill>
                  <a:schemeClr val="tx1"/>
                </a:solidFill>
              </a:rPr>
              <a:t>Een handig apparaat hiervoor is een verpakkingsreiniger.</a:t>
            </a:r>
          </a:p>
          <a:p>
            <a:pPr indent="0">
              <a:buNone/>
            </a:pPr>
            <a:r>
              <a:rPr lang="nl-NL" sz="2000" dirty="0">
                <a:solidFill>
                  <a:schemeClr val="tx1"/>
                </a:solidFill>
              </a:rPr>
              <a:t>Deze zet je bovenop de vatspuit. Het spoelwater (met het restje</a:t>
            </a:r>
            <a:br>
              <a:rPr lang="nl-NL" sz="2000" dirty="0">
                <a:solidFill>
                  <a:schemeClr val="tx1"/>
                </a:solidFill>
              </a:rPr>
            </a:br>
            <a:r>
              <a:rPr lang="nl-NL" sz="2000" dirty="0">
                <a:solidFill>
                  <a:schemeClr val="tx1"/>
                </a:solidFill>
              </a:rPr>
              <a:t>gewasbeschermingsmiddel) loopt zo de tank in en kan worden</a:t>
            </a:r>
          </a:p>
          <a:p>
            <a:pPr indent="0">
              <a:buNone/>
            </a:pPr>
            <a:r>
              <a:rPr lang="nl-NL" sz="2000" dirty="0">
                <a:solidFill>
                  <a:schemeClr val="tx1"/>
                </a:solidFill>
              </a:rPr>
              <a:t>opgespoten.</a:t>
            </a:r>
            <a:br>
              <a:rPr lang="nl-NL" sz="2000" dirty="0">
                <a:solidFill>
                  <a:schemeClr val="tx1"/>
                </a:solidFill>
              </a:rPr>
            </a:br>
            <a:br>
              <a:rPr lang="nl-NL" dirty="0"/>
            </a:br>
            <a:endParaRPr lang="nl-NL" sz="2000" dirty="0">
              <a:solidFill>
                <a:schemeClr val="tx1"/>
              </a:solidFill>
            </a:endParaRPr>
          </a:p>
        </p:txBody>
      </p:sp>
      <p:pic>
        <p:nvPicPr>
          <p:cNvPr id="2" name="Afbeelding 1">
            <a:extLst>
              <a:ext uri="{FF2B5EF4-FFF2-40B4-BE49-F238E27FC236}">
                <a16:creationId xmlns:a16="http://schemas.microsoft.com/office/drawing/2014/main" id="{C0B6FB5D-AB54-48C9-96B4-579B0C84FE21}"/>
              </a:ext>
            </a:extLst>
          </p:cNvPr>
          <p:cNvPicPr>
            <a:picLocks noChangeAspect="1"/>
          </p:cNvPicPr>
          <p:nvPr/>
        </p:nvPicPr>
        <p:blipFill>
          <a:blip r:embed="rId3"/>
          <a:stretch>
            <a:fillRect/>
          </a:stretch>
        </p:blipFill>
        <p:spPr>
          <a:xfrm>
            <a:off x="8568768" y="4171753"/>
            <a:ext cx="3482608" cy="2611956"/>
          </a:xfrm>
          <a:prstGeom prst="rect">
            <a:avLst/>
          </a:prstGeom>
        </p:spPr>
      </p:pic>
    </p:spTree>
    <p:extLst>
      <p:ext uri="{BB962C8B-B14F-4D97-AF65-F5344CB8AC3E}">
        <p14:creationId xmlns:p14="http://schemas.microsoft.com/office/powerpoint/2010/main" val="28424197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171">
                                            <p:txEl>
                                              <p:pRg st="5" end="5"/>
                                            </p:txEl>
                                          </p:spTgt>
                                        </p:tgtEl>
                                        <p:attrNameLst>
                                          <p:attrName>style.visibility</p:attrName>
                                        </p:attrNameLst>
                                      </p:cBhvr>
                                      <p:to>
                                        <p:strVal val="visible"/>
                                      </p:to>
                                    </p:set>
                                    <p:anim calcmode="lin" valueType="num">
                                      <p:cBhvr additive="base">
                                        <p:cTn id="2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 calcmode="lin" valueType="num">
                                      <p:cBhvr additive="base">
                                        <p:cTn id="3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80">
                                          <p:stCondLst>
                                            <p:cond delay="0"/>
                                          </p:stCondLst>
                                        </p:cTn>
                                        <p:tgtEl>
                                          <p:spTgt spid="2"/>
                                        </p:tgtEl>
                                      </p:cBhvr>
                                    </p:animEffect>
                                    <p:anim calcmode="lin" valueType="num">
                                      <p:cBhvr>
                                        <p:cTn id="4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gtEl>
                                      </p:cBhvr>
                                      <p:to x="100000" y="60000"/>
                                    </p:animScale>
                                    <p:animScale>
                                      <p:cBhvr>
                                        <p:cTn id="46" dur="166" decel="50000">
                                          <p:stCondLst>
                                            <p:cond delay="676"/>
                                          </p:stCondLst>
                                        </p:cTn>
                                        <p:tgtEl>
                                          <p:spTgt spid="2"/>
                                        </p:tgtEl>
                                      </p:cBhvr>
                                      <p:to x="100000" y="100000"/>
                                    </p:animScale>
                                    <p:animScale>
                                      <p:cBhvr>
                                        <p:cTn id="47" dur="26">
                                          <p:stCondLst>
                                            <p:cond delay="1312"/>
                                          </p:stCondLst>
                                        </p:cTn>
                                        <p:tgtEl>
                                          <p:spTgt spid="2"/>
                                        </p:tgtEl>
                                      </p:cBhvr>
                                      <p:to x="100000" y="80000"/>
                                    </p:animScale>
                                    <p:animScale>
                                      <p:cBhvr>
                                        <p:cTn id="48" dur="166" decel="50000">
                                          <p:stCondLst>
                                            <p:cond delay="1338"/>
                                          </p:stCondLst>
                                        </p:cTn>
                                        <p:tgtEl>
                                          <p:spTgt spid="2"/>
                                        </p:tgtEl>
                                      </p:cBhvr>
                                      <p:to x="100000" y="100000"/>
                                    </p:animScale>
                                    <p:animScale>
                                      <p:cBhvr>
                                        <p:cTn id="49" dur="26">
                                          <p:stCondLst>
                                            <p:cond delay="1642"/>
                                          </p:stCondLst>
                                        </p:cTn>
                                        <p:tgtEl>
                                          <p:spTgt spid="2"/>
                                        </p:tgtEl>
                                      </p:cBhvr>
                                      <p:to x="100000" y="90000"/>
                                    </p:animScale>
                                    <p:animScale>
                                      <p:cBhvr>
                                        <p:cTn id="50" dur="166" decel="50000">
                                          <p:stCondLst>
                                            <p:cond delay="1668"/>
                                          </p:stCondLst>
                                        </p:cTn>
                                        <p:tgtEl>
                                          <p:spTgt spid="2"/>
                                        </p:tgtEl>
                                      </p:cBhvr>
                                      <p:to x="100000" y="100000"/>
                                    </p:animScale>
                                    <p:animScale>
                                      <p:cBhvr>
                                        <p:cTn id="51" dur="26">
                                          <p:stCondLst>
                                            <p:cond delay="1808"/>
                                          </p:stCondLst>
                                        </p:cTn>
                                        <p:tgtEl>
                                          <p:spTgt spid="2"/>
                                        </p:tgtEl>
                                      </p:cBhvr>
                                      <p:to x="100000" y="95000"/>
                                    </p:animScale>
                                    <p:animScale>
                                      <p:cBhvr>
                                        <p:cTn id="5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82068" y="953233"/>
            <a:ext cx="7886700" cy="996950"/>
          </a:xfrm>
        </p:spPr>
        <p:txBody>
          <a:bodyPr/>
          <a:lstStyle/>
          <a:p>
            <a:pPr eaLnBrk="1" hangingPunct="1"/>
            <a:r>
              <a:rPr lang="nl-NL" altLang="nl-NL" b="1" dirty="0"/>
              <a:t>STORL verpakking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476250" y="2305049"/>
            <a:ext cx="8092517" cy="4120609"/>
          </a:xfrm>
        </p:spPr>
        <p:txBody>
          <a:bodyPr>
            <a:normAutofit/>
          </a:bodyPr>
          <a:lstStyle/>
          <a:p>
            <a:pPr indent="0">
              <a:buNone/>
            </a:pPr>
            <a:r>
              <a:rPr lang="nl-NL" sz="2000" dirty="0">
                <a:solidFill>
                  <a:schemeClr val="tx1"/>
                </a:solidFill>
              </a:rPr>
              <a:t>Op het etiket van een gewasbeschermingsmiddel staat aangegeven wat er met de lege verpakking moet gebeuren. Lees dit dus nauwkeurig. </a:t>
            </a:r>
          </a:p>
          <a:p>
            <a:pPr indent="0">
              <a:buNone/>
            </a:pPr>
            <a:r>
              <a:rPr lang="nl-NL" sz="2000" dirty="0">
                <a:solidFill>
                  <a:schemeClr val="tx1"/>
                </a:solidFill>
              </a:rPr>
              <a:t>Op het etiket kan aangegeven staan dat het een STORL-verpakking (Stichting Opruiming Restanten Landbouwbestrijdingsmiddelen) betreft. Daarachter staat dan een van de volgende zinnen:</a:t>
            </a:r>
          </a:p>
          <a:p>
            <a:pPr indent="0">
              <a:buNone/>
            </a:pPr>
            <a:endParaRPr lang="nl-NL" sz="2000" dirty="0">
              <a:solidFill>
                <a:schemeClr val="tx1"/>
              </a:solidFill>
            </a:endParaRPr>
          </a:p>
          <a:p>
            <a:pPr marL="342900" indent="-342900"/>
            <a:r>
              <a:rPr lang="nl-NL" sz="2000" dirty="0">
                <a:solidFill>
                  <a:schemeClr val="tx1"/>
                </a:solidFill>
              </a:rPr>
              <a:t>Deze verpakking is bedrijfsafval, mits deze is schoongespoeld zoals wettelijk is voorgeschreven.</a:t>
            </a:r>
          </a:p>
          <a:p>
            <a:r>
              <a:rPr lang="nl-NL" sz="2000" dirty="0">
                <a:solidFill>
                  <a:schemeClr val="tx1"/>
                </a:solidFill>
              </a:rPr>
              <a:t>Deze verpakking is bedrijfsafval nadat deze volledig is geleegd.</a:t>
            </a:r>
          </a:p>
          <a:p>
            <a:pPr marL="342900" indent="-342900"/>
            <a:r>
              <a:rPr lang="nl-NL" sz="2000" dirty="0">
                <a:solidFill>
                  <a:schemeClr val="tx1"/>
                </a:solidFill>
              </a:rPr>
              <a:t>Deze verpakking dient, nadat deze volledig is geleegd, te worden ingeleverd bij een Klein Chemisch Afval (KCA) depot. Dit kan bij verschillende gemeenten of bij speciale afvalinzamelpunten</a:t>
            </a:r>
          </a:p>
        </p:txBody>
      </p:sp>
      <p:pic>
        <p:nvPicPr>
          <p:cNvPr id="2" name="Afbeelding 1">
            <a:extLst>
              <a:ext uri="{FF2B5EF4-FFF2-40B4-BE49-F238E27FC236}">
                <a16:creationId xmlns:a16="http://schemas.microsoft.com/office/drawing/2014/main" id="{0FF089DD-904E-4376-8FCD-23B17263BE34}"/>
              </a:ext>
            </a:extLst>
          </p:cNvPr>
          <p:cNvPicPr>
            <a:picLocks noChangeAspect="1"/>
          </p:cNvPicPr>
          <p:nvPr/>
        </p:nvPicPr>
        <p:blipFill>
          <a:blip r:embed="rId3"/>
          <a:stretch>
            <a:fillRect/>
          </a:stretch>
        </p:blipFill>
        <p:spPr>
          <a:xfrm>
            <a:off x="9338232" y="1872027"/>
            <a:ext cx="2171700" cy="1085850"/>
          </a:xfrm>
          <a:prstGeom prst="rect">
            <a:avLst/>
          </a:prstGeom>
        </p:spPr>
      </p:pic>
      <p:pic>
        <p:nvPicPr>
          <p:cNvPr id="3" name="Afbeelding 2">
            <a:extLst>
              <a:ext uri="{FF2B5EF4-FFF2-40B4-BE49-F238E27FC236}">
                <a16:creationId xmlns:a16="http://schemas.microsoft.com/office/drawing/2014/main" id="{EB33E45E-C41E-4DF4-93EA-EAA09C94A30A}"/>
              </a:ext>
            </a:extLst>
          </p:cNvPr>
          <p:cNvPicPr>
            <a:picLocks noChangeAspect="1"/>
          </p:cNvPicPr>
          <p:nvPr/>
        </p:nvPicPr>
        <p:blipFill>
          <a:blip r:embed="rId4"/>
          <a:stretch>
            <a:fillRect/>
          </a:stretch>
        </p:blipFill>
        <p:spPr>
          <a:xfrm>
            <a:off x="8743950" y="3876674"/>
            <a:ext cx="1428750" cy="1438275"/>
          </a:xfrm>
          <a:prstGeom prst="rect">
            <a:avLst/>
          </a:prstGeom>
        </p:spPr>
      </p:pic>
      <p:pic>
        <p:nvPicPr>
          <p:cNvPr id="4" name="Afbeelding 3">
            <a:extLst>
              <a:ext uri="{FF2B5EF4-FFF2-40B4-BE49-F238E27FC236}">
                <a16:creationId xmlns:a16="http://schemas.microsoft.com/office/drawing/2014/main" id="{43D5D3ED-1257-4576-8EB4-05EBB81DA49B}"/>
              </a:ext>
            </a:extLst>
          </p:cNvPr>
          <p:cNvPicPr>
            <a:picLocks noChangeAspect="1"/>
          </p:cNvPicPr>
          <p:nvPr/>
        </p:nvPicPr>
        <p:blipFill>
          <a:blip r:embed="rId5"/>
          <a:stretch>
            <a:fillRect/>
          </a:stretch>
        </p:blipFill>
        <p:spPr>
          <a:xfrm>
            <a:off x="10496550" y="5049294"/>
            <a:ext cx="1428750" cy="1438275"/>
          </a:xfrm>
          <a:prstGeom prst="rect">
            <a:avLst/>
          </a:prstGeom>
        </p:spPr>
      </p:pic>
    </p:spTree>
    <p:extLst>
      <p:ext uri="{BB962C8B-B14F-4D97-AF65-F5344CB8AC3E}">
        <p14:creationId xmlns:p14="http://schemas.microsoft.com/office/powerpoint/2010/main" val="14048555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4" end="4"/>
                                            </p:txEl>
                                          </p:spTgt>
                                        </p:tgtEl>
                                        <p:attrNameLst>
                                          <p:attrName>style.visibility</p:attrName>
                                        </p:attrNameLst>
                                      </p:cBhvr>
                                      <p:to>
                                        <p:strVal val="visible"/>
                                      </p:to>
                                    </p:set>
                                    <p:anim calcmode="lin" valueType="num">
                                      <p:cBhvr additive="base">
                                        <p:cTn id="4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20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80">
                                          <p:stCondLst>
                                            <p:cond delay="0"/>
                                          </p:stCondLst>
                                        </p:cTn>
                                        <p:tgtEl>
                                          <p:spTgt spid="3"/>
                                        </p:tgtEl>
                                      </p:cBhvr>
                                    </p:animEffect>
                                    <p:anim calcmode="lin" valueType="num">
                                      <p:cBhvr>
                                        <p:cTn id="5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gtEl>
                                      </p:cBhvr>
                                      <p:to x="100000" y="60000"/>
                                    </p:animScale>
                                    <p:animScale>
                                      <p:cBhvr>
                                        <p:cTn id="56" dur="166" decel="50000">
                                          <p:stCondLst>
                                            <p:cond delay="676"/>
                                          </p:stCondLst>
                                        </p:cTn>
                                        <p:tgtEl>
                                          <p:spTgt spid="3"/>
                                        </p:tgtEl>
                                      </p:cBhvr>
                                      <p:to x="100000" y="100000"/>
                                    </p:animScale>
                                    <p:animScale>
                                      <p:cBhvr>
                                        <p:cTn id="57" dur="26">
                                          <p:stCondLst>
                                            <p:cond delay="1312"/>
                                          </p:stCondLst>
                                        </p:cTn>
                                        <p:tgtEl>
                                          <p:spTgt spid="3"/>
                                        </p:tgtEl>
                                      </p:cBhvr>
                                      <p:to x="100000" y="80000"/>
                                    </p:animScale>
                                    <p:animScale>
                                      <p:cBhvr>
                                        <p:cTn id="58" dur="166" decel="50000">
                                          <p:stCondLst>
                                            <p:cond delay="1338"/>
                                          </p:stCondLst>
                                        </p:cTn>
                                        <p:tgtEl>
                                          <p:spTgt spid="3"/>
                                        </p:tgtEl>
                                      </p:cBhvr>
                                      <p:to x="100000" y="100000"/>
                                    </p:animScale>
                                    <p:animScale>
                                      <p:cBhvr>
                                        <p:cTn id="59" dur="26">
                                          <p:stCondLst>
                                            <p:cond delay="1642"/>
                                          </p:stCondLst>
                                        </p:cTn>
                                        <p:tgtEl>
                                          <p:spTgt spid="3"/>
                                        </p:tgtEl>
                                      </p:cBhvr>
                                      <p:to x="100000" y="90000"/>
                                    </p:animScale>
                                    <p:animScale>
                                      <p:cBhvr>
                                        <p:cTn id="60" dur="166" decel="50000">
                                          <p:stCondLst>
                                            <p:cond delay="1668"/>
                                          </p:stCondLst>
                                        </p:cTn>
                                        <p:tgtEl>
                                          <p:spTgt spid="3"/>
                                        </p:tgtEl>
                                      </p:cBhvr>
                                      <p:to x="100000" y="100000"/>
                                    </p:animScale>
                                    <p:animScale>
                                      <p:cBhvr>
                                        <p:cTn id="61" dur="26">
                                          <p:stCondLst>
                                            <p:cond delay="1808"/>
                                          </p:stCondLst>
                                        </p:cTn>
                                        <p:tgtEl>
                                          <p:spTgt spid="3"/>
                                        </p:tgtEl>
                                      </p:cBhvr>
                                      <p:to x="100000" y="95000"/>
                                    </p:animScale>
                                    <p:animScale>
                                      <p:cBhvr>
                                        <p:cTn id="62" dur="166" decel="50000">
                                          <p:stCondLst>
                                            <p:cond delay="1834"/>
                                          </p:stCondLst>
                                        </p:cTn>
                                        <p:tgtEl>
                                          <p:spTgt spid="3"/>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171">
                                            <p:txEl>
                                              <p:pRg st="5" end="5"/>
                                            </p:txEl>
                                          </p:spTgt>
                                        </p:tgtEl>
                                        <p:attrNameLst>
                                          <p:attrName>style.visibility</p:attrName>
                                        </p:attrNameLst>
                                      </p:cBhvr>
                                      <p:to>
                                        <p:strVal val="visible"/>
                                      </p:to>
                                    </p:set>
                                    <p:anim calcmode="lin" valueType="num">
                                      <p:cBhvr additive="base">
                                        <p:cTn id="6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wipe(down)">
                                      <p:cBhvr>
                                        <p:cTn id="73" dur="580">
                                          <p:stCondLst>
                                            <p:cond delay="0"/>
                                          </p:stCondLst>
                                        </p:cTn>
                                        <p:tgtEl>
                                          <p:spTgt spid="4"/>
                                        </p:tgtEl>
                                      </p:cBhvr>
                                    </p:animEffect>
                                    <p:anim calcmode="lin" valueType="num">
                                      <p:cBhvr>
                                        <p:cTn id="7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9" dur="26">
                                          <p:stCondLst>
                                            <p:cond delay="650"/>
                                          </p:stCondLst>
                                        </p:cTn>
                                        <p:tgtEl>
                                          <p:spTgt spid="4"/>
                                        </p:tgtEl>
                                      </p:cBhvr>
                                      <p:to x="100000" y="60000"/>
                                    </p:animScale>
                                    <p:animScale>
                                      <p:cBhvr>
                                        <p:cTn id="80" dur="166" decel="50000">
                                          <p:stCondLst>
                                            <p:cond delay="676"/>
                                          </p:stCondLst>
                                        </p:cTn>
                                        <p:tgtEl>
                                          <p:spTgt spid="4"/>
                                        </p:tgtEl>
                                      </p:cBhvr>
                                      <p:to x="100000" y="100000"/>
                                    </p:animScale>
                                    <p:animScale>
                                      <p:cBhvr>
                                        <p:cTn id="81" dur="26">
                                          <p:stCondLst>
                                            <p:cond delay="1312"/>
                                          </p:stCondLst>
                                        </p:cTn>
                                        <p:tgtEl>
                                          <p:spTgt spid="4"/>
                                        </p:tgtEl>
                                      </p:cBhvr>
                                      <p:to x="100000" y="80000"/>
                                    </p:animScale>
                                    <p:animScale>
                                      <p:cBhvr>
                                        <p:cTn id="82" dur="166" decel="50000">
                                          <p:stCondLst>
                                            <p:cond delay="1338"/>
                                          </p:stCondLst>
                                        </p:cTn>
                                        <p:tgtEl>
                                          <p:spTgt spid="4"/>
                                        </p:tgtEl>
                                      </p:cBhvr>
                                      <p:to x="100000" y="100000"/>
                                    </p:animScale>
                                    <p:animScale>
                                      <p:cBhvr>
                                        <p:cTn id="83" dur="26">
                                          <p:stCondLst>
                                            <p:cond delay="1642"/>
                                          </p:stCondLst>
                                        </p:cTn>
                                        <p:tgtEl>
                                          <p:spTgt spid="4"/>
                                        </p:tgtEl>
                                      </p:cBhvr>
                                      <p:to x="100000" y="90000"/>
                                    </p:animScale>
                                    <p:animScale>
                                      <p:cBhvr>
                                        <p:cTn id="84" dur="166" decel="50000">
                                          <p:stCondLst>
                                            <p:cond delay="1668"/>
                                          </p:stCondLst>
                                        </p:cTn>
                                        <p:tgtEl>
                                          <p:spTgt spid="4"/>
                                        </p:tgtEl>
                                      </p:cBhvr>
                                      <p:to x="100000" y="100000"/>
                                    </p:animScale>
                                    <p:animScale>
                                      <p:cBhvr>
                                        <p:cTn id="85" dur="26">
                                          <p:stCondLst>
                                            <p:cond delay="1808"/>
                                          </p:stCondLst>
                                        </p:cTn>
                                        <p:tgtEl>
                                          <p:spTgt spid="4"/>
                                        </p:tgtEl>
                                      </p:cBhvr>
                                      <p:to x="100000" y="95000"/>
                                    </p:animScale>
                                    <p:animScale>
                                      <p:cBhvr>
                                        <p:cTn id="8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82068" y="953233"/>
            <a:ext cx="7886700" cy="996950"/>
          </a:xfrm>
        </p:spPr>
        <p:txBody>
          <a:bodyPr/>
          <a:lstStyle/>
          <a:p>
            <a:pPr eaLnBrk="1" hangingPunct="1"/>
            <a:r>
              <a:rPr lang="nl-NL" altLang="nl-NL" b="1" dirty="0"/>
              <a:t>Onderhoud (motor)vatspuit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85762" y="1687399"/>
            <a:ext cx="9225014" cy="4738260"/>
          </a:xfrm>
        </p:spPr>
        <p:txBody>
          <a:bodyPr>
            <a:normAutofit fontScale="92500" lnSpcReduction="10000"/>
          </a:bodyPr>
          <a:lstStyle/>
          <a:p>
            <a:pPr marL="342900" indent="-342900">
              <a:defRPr/>
            </a:pPr>
            <a:r>
              <a:rPr lang="nl-NL" dirty="0"/>
              <a:t>Controle van de elektrische aansluitkabel:  Versleten of beschadigde elektrische aansluitkabels moeten onmiddellijk worden vervangen</a:t>
            </a:r>
          </a:p>
          <a:p>
            <a:pPr marL="342900" indent="-342900">
              <a:defRPr/>
            </a:pPr>
            <a:r>
              <a:rPr lang="nl-NL" dirty="0"/>
              <a:t>Controle van de hogedrukslang: Versleten of beschadigde hogedrukslangen moeten onmiddellijk worden vervangen.</a:t>
            </a:r>
          </a:p>
          <a:p>
            <a:pPr marL="342900" indent="-342900">
              <a:defRPr/>
            </a:pPr>
            <a:r>
              <a:rPr lang="nl-NL" dirty="0"/>
              <a:t>Controle van de pompolie: In ieder geval moet minstens twee maal per jaar de pompolie ververst worden, ongeacht het aantal werkuren.</a:t>
            </a:r>
          </a:p>
          <a:p>
            <a:pPr marL="342900" indent="-342900">
              <a:defRPr/>
            </a:pPr>
            <a:r>
              <a:rPr lang="nl-NL" dirty="0"/>
              <a:t>Controle van de filter(s): • De filters moeten ten behoeve van een goede watertoevoer regelmatig op vervuiling worden gecontroleerd en zo nodig worden gereinigd of vervangen.</a:t>
            </a:r>
          </a:p>
          <a:p>
            <a:pPr marL="342900" indent="-342900">
              <a:defRPr/>
            </a:pPr>
            <a:r>
              <a:rPr lang="nl-NL" dirty="0"/>
              <a:t>1 keer per jaar tank en pomp reinigen met prima-clean. Het middel heeft een sterk reinigende werking en verwijdert gewasbeschermingsmiddelen van moeilijk bereikbare plaatsen in de spuittank en -leidingen en het heeft een neutraliserende werking op diverse herbicide.</a:t>
            </a:r>
            <a:br>
              <a:rPr lang="nl-NL" dirty="0"/>
            </a:br>
            <a:endParaRPr lang="nl-NL" dirty="0"/>
          </a:p>
        </p:txBody>
      </p:sp>
      <p:pic>
        <p:nvPicPr>
          <p:cNvPr id="2050" name="Picture 2" descr="Onderhoud |">
            <a:extLst>
              <a:ext uri="{FF2B5EF4-FFF2-40B4-BE49-F238E27FC236}">
                <a16:creationId xmlns:a16="http://schemas.microsoft.com/office/drawing/2014/main" id="{BAE647AB-9497-4437-A444-5245F37FD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1713" y="446246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6808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82068" y="953233"/>
            <a:ext cx="7886700" cy="996950"/>
          </a:xfrm>
        </p:spPr>
        <p:txBody>
          <a:bodyPr>
            <a:normAutofit fontScale="90000"/>
          </a:bodyPr>
          <a:lstStyle/>
          <a:p>
            <a:pPr eaLnBrk="1" hangingPunct="1"/>
            <a:r>
              <a:rPr lang="nl-NL" altLang="nl-NL" b="1" dirty="0"/>
              <a:t>SKL keuring spuitapparatuur</a:t>
            </a:r>
            <a:br>
              <a:rPr lang="nl-NL" alt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85762" y="1687399"/>
            <a:ext cx="7886700" cy="4738260"/>
          </a:xfrm>
        </p:spPr>
        <p:txBody>
          <a:bodyPr>
            <a:normAutofit fontScale="85000" lnSpcReduction="10000"/>
          </a:bodyPr>
          <a:lstStyle/>
          <a:p>
            <a:pPr indent="0">
              <a:buNone/>
              <a:defRPr/>
            </a:pPr>
            <a:r>
              <a:rPr lang="nl-NL" dirty="0"/>
              <a:t>Een is een SKL keuring van gewasbeschermingsapparatuur, uitgevoerd door hiervoor gecertificeerde bedrijven.</a:t>
            </a:r>
          </a:p>
          <a:p>
            <a:pPr indent="0">
              <a:buNone/>
              <a:defRPr/>
            </a:pPr>
            <a:endParaRPr lang="nl-NL" dirty="0"/>
          </a:p>
          <a:p>
            <a:pPr indent="0">
              <a:buNone/>
              <a:defRPr/>
            </a:pPr>
            <a:r>
              <a:rPr lang="nl-NL" dirty="0"/>
              <a:t>SKL staat voor stichting kwaliteitseisen landbouwtechniek.</a:t>
            </a:r>
          </a:p>
          <a:p>
            <a:pPr indent="0">
              <a:buNone/>
              <a:defRPr/>
            </a:pPr>
            <a:endParaRPr lang="nl-NL" dirty="0"/>
          </a:p>
          <a:p>
            <a:pPr indent="0">
              <a:buNone/>
            </a:pPr>
            <a:r>
              <a:rPr lang="nl-NL" dirty="0"/>
              <a:t>De SKL keuring is voor de volgende machines van belang:</a:t>
            </a:r>
          </a:p>
          <a:p>
            <a:pPr indent="0">
              <a:buNone/>
            </a:pPr>
            <a:endParaRPr lang="nl-NL" dirty="0"/>
          </a:p>
          <a:p>
            <a:pPr marL="342900" indent="-342900"/>
            <a:r>
              <a:rPr lang="nl-NL" dirty="0"/>
              <a:t>Veldspuiten (elke 3 jaar)</a:t>
            </a:r>
          </a:p>
          <a:p>
            <a:r>
              <a:rPr lang="nl-NL" dirty="0"/>
              <a:t>Boomgaard/laanboomteeltspuiten (elke 3 jaar)</a:t>
            </a:r>
          </a:p>
          <a:p>
            <a:pPr marL="342900" indent="-342900"/>
            <a:r>
              <a:rPr lang="nl-NL" dirty="0"/>
              <a:t>Rijenspuiten en spuitmachines die op zaai- en pootmachine gemonteerd zijn met meer dan 3 meter werkbreedte (elke 3 jaar)</a:t>
            </a:r>
          </a:p>
          <a:p>
            <a:r>
              <a:rPr lang="nl-NL" dirty="0"/>
              <a:t>Grondontsmettingsmachines (elke 3 jaar)</a:t>
            </a:r>
          </a:p>
          <a:p>
            <a:pPr marL="342900" indent="-342900"/>
            <a:r>
              <a:rPr lang="nl-NL" dirty="0"/>
              <a:t>Alle typen motorvatspuiten (een periodieke keuring hiervan is wettelijk verplicht om de 3 jaar)</a:t>
            </a:r>
          </a:p>
          <a:p>
            <a:r>
              <a:rPr lang="nl-NL" dirty="0">
                <a:solidFill>
                  <a:schemeClr val="tx1"/>
                </a:solidFill>
              </a:rPr>
              <a:t>LVM/</a:t>
            </a:r>
            <a:r>
              <a:rPr lang="nl-NL" dirty="0" err="1">
                <a:solidFill>
                  <a:schemeClr val="tx1"/>
                </a:solidFill>
              </a:rPr>
              <a:t>fog</a:t>
            </a:r>
            <a:r>
              <a:rPr lang="nl-NL" dirty="0">
                <a:solidFill>
                  <a:schemeClr val="tx1"/>
                </a:solidFill>
              </a:rPr>
              <a:t> </a:t>
            </a:r>
            <a:r>
              <a:rPr lang="nl-NL" dirty="0"/>
              <a:t>vernevelapparatuur (om de 6 jaar)</a:t>
            </a:r>
          </a:p>
          <a:p>
            <a:pPr marL="342900" indent="-342900"/>
            <a:r>
              <a:rPr lang="nl-NL" dirty="0"/>
              <a:t>Doseerapparatuur waarbij gewasbeschermingsmiddelen worden meegegeven aan gietwater (elke 3 jaar)</a:t>
            </a:r>
          </a:p>
          <a:p>
            <a:pPr indent="0">
              <a:buNone/>
              <a:defRPr/>
            </a:pPr>
            <a:endParaRPr lang="nl-NL" dirty="0"/>
          </a:p>
        </p:txBody>
      </p:sp>
      <p:pic>
        <p:nvPicPr>
          <p:cNvPr id="1026" name="Picture 2" descr="SKL Keuring">
            <a:extLst>
              <a:ext uri="{FF2B5EF4-FFF2-40B4-BE49-F238E27FC236}">
                <a16:creationId xmlns:a16="http://schemas.microsoft.com/office/drawing/2014/main" id="{BFF67544-D97B-47F4-94C1-08160158E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608" y="1457755"/>
            <a:ext cx="247650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3443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anim calcmode="lin" valueType="num">
                                      <p:cBhvr additive="base">
                                        <p:cTn id="31"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8" end="8"/>
                                            </p:txEl>
                                          </p:spTgt>
                                        </p:tgtEl>
                                        <p:attrNameLst>
                                          <p:attrName>style.visibility</p:attrName>
                                        </p:attrNameLst>
                                      </p:cBhvr>
                                      <p:to>
                                        <p:strVal val="visible"/>
                                      </p:to>
                                    </p:set>
                                    <p:anim calcmode="lin" valueType="num">
                                      <p:cBhvr additive="base">
                                        <p:cTn id="37"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9" end="9"/>
                                            </p:txEl>
                                          </p:spTgt>
                                        </p:tgtEl>
                                        <p:attrNameLst>
                                          <p:attrName>style.visibility</p:attrName>
                                        </p:attrNameLst>
                                      </p:cBhvr>
                                      <p:to>
                                        <p:strVal val="visible"/>
                                      </p:to>
                                    </p:set>
                                    <p:anim calcmode="lin" valueType="num">
                                      <p:cBhvr additive="base">
                                        <p:cTn id="43"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171">
                                            <p:txEl>
                                              <p:pRg st="10" end="10"/>
                                            </p:txEl>
                                          </p:spTgt>
                                        </p:tgtEl>
                                        <p:attrNameLst>
                                          <p:attrName>style.visibility</p:attrName>
                                        </p:attrNameLst>
                                      </p:cBhvr>
                                      <p:to>
                                        <p:strVal val="visible"/>
                                      </p:to>
                                    </p:set>
                                    <p:anim calcmode="lin" valueType="num">
                                      <p:cBhvr additive="base">
                                        <p:cTn id="49"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171">
                                            <p:txEl>
                                              <p:pRg st="11" end="11"/>
                                            </p:txEl>
                                          </p:spTgt>
                                        </p:tgtEl>
                                        <p:attrNameLst>
                                          <p:attrName>style.visibility</p:attrName>
                                        </p:attrNameLst>
                                      </p:cBhvr>
                                      <p:to>
                                        <p:strVal val="visible"/>
                                      </p:to>
                                    </p:set>
                                    <p:anim calcmode="lin" valueType="num">
                                      <p:cBhvr additive="base">
                                        <p:cTn id="55" dur="500" fill="hold"/>
                                        <p:tgtEl>
                                          <p:spTgt spid="7171">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171">
                                            <p:txEl>
                                              <p:pRg st="12" end="12"/>
                                            </p:txEl>
                                          </p:spTgt>
                                        </p:tgtEl>
                                        <p:attrNameLst>
                                          <p:attrName>style.visibility</p:attrName>
                                        </p:attrNameLst>
                                      </p:cBhvr>
                                      <p:to>
                                        <p:strVal val="visible"/>
                                      </p:to>
                                    </p:set>
                                    <p:anim calcmode="lin" valueType="num">
                                      <p:cBhvr additive="base">
                                        <p:cTn id="61" dur="500" fill="hold"/>
                                        <p:tgtEl>
                                          <p:spTgt spid="7171">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7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12742" y="1247755"/>
            <a:ext cx="10036208" cy="996950"/>
          </a:xfrm>
        </p:spPr>
        <p:txBody>
          <a:bodyPr>
            <a:normAutofit fontScale="90000"/>
          </a:bodyPr>
          <a:lstStyle/>
          <a:p>
            <a:pPr eaLnBrk="1" hangingPunct="1"/>
            <a:r>
              <a:rPr lang="nl-NL" altLang="nl-NL" b="1" dirty="0"/>
              <a:t>Waar wordt op gelet bij een SKL keuring?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612742" y="2243579"/>
            <a:ext cx="10036208" cy="4182080"/>
          </a:xfrm>
        </p:spPr>
        <p:txBody>
          <a:bodyPr>
            <a:normAutofit fontScale="85000" lnSpcReduction="10000"/>
          </a:bodyPr>
          <a:lstStyle/>
          <a:p>
            <a:pPr indent="0">
              <a:buNone/>
            </a:pPr>
            <a:r>
              <a:rPr lang="nl-NL" dirty="0"/>
              <a:t>Er wordt op een aantal punten gelet tijdens een SKL keuring. De druk, de afname en doorstroming wordt gemeten en er wordt gekeken naar:</a:t>
            </a:r>
            <a:br>
              <a:rPr lang="nl-NL" dirty="0"/>
            </a:br>
            <a:endParaRPr lang="nl-NL" dirty="0"/>
          </a:p>
          <a:p>
            <a:pPr marL="342900" indent="-342900"/>
            <a:r>
              <a:rPr lang="nl-NL" dirty="0"/>
              <a:t>Controle op lekkages bij het systeem onder druk</a:t>
            </a:r>
          </a:p>
          <a:p>
            <a:r>
              <a:rPr lang="nl-NL" dirty="0"/>
              <a:t>De roercapaciteit van de pomp</a:t>
            </a:r>
          </a:p>
          <a:p>
            <a:r>
              <a:rPr lang="nl-NL" dirty="0"/>
              <a:t>De veiligheid van de aandrijving van de pomp</a:t>
            </a:r>
          </a:p>
          <a:p>
            <a:r>
              <a:rPr lang="nl-NL" dirty="0"/>
              <a:t>De spuitboom, spuitmast en het spuitpistool</a:t>
            </a:r>
          </a:p>
          <a:p>
            <a:pPr marL="342900" indent="-342900"/>
            <a:r>
              <a:rPr lang="nl-NL" dirty="0"/>
              <a:t>Een controle van de tank op het tankdeksel, de afleesbaarheid van de tankinhoud en of er een </a:t>
            </a:r>
            <a:r>
              <a:rPr lang="nl-NL" dirty="0" err="1"/>
              <a:t>vulzeef</a:t>
            </a:r>
            <a:r>
              <a:rPr lang="nl-NL" dirty="0"/>
              <a:t> aanwezig is</a:t>
            </a:r>
          </a:p>
          <a:p>
            <a:r>
              <a:rPr lang="nl-NL" dirty="0"/>
              <a:t>Een controle op aanwezigheid en de staat van filters</a:t>
            </a:r>
          </a:p>
          <a:p>
            <a:r>
              <a:rPr lang="nl-NL" dirty="0"/>
              <a:t>Een controle van manometers op voldoende afleesbaarheid en de nauwkeurigheid</a:t>
            </a:r>
          </a:p>
          <a:p>
            <a:pPr marL="342900" indent="-342900"/>
            <a:r>
              <a:rPr lang="nl-NL" dirty="0"/>
              <a:t>De staat van leidingen, slangen, dophouders, klemmen, beschadigingen, doppen en bevestiging</a:t>
            </a:r>
          </a:p>
          <a:p>
            <a:r>
              <a:rPr lang="nl-NL" dirty="0"/>
              <a:t>De drukregelaar</a:t>
            </a:r>
          </a:p>
          <a:p>
            <a:r>
              <a:rPr lang="nl-NL" dirty="0"/>
              <a:t>Het functioneren van het bedieningsorgaan</a:t>
            </a:r>
          </a:p>
          <a:p>
            <a:pPr indent="0">
              <a:buNone/>
              <a:defRPr/>
            </a:pPr>
            <a:endParaRPr lang="nl-NL" dirty="0"/>
          </a:p>
        </p:txBody>
      </p:sp>
      <p:pic>
        <p:nvPicPr>
          <p:cNvPr id="2" name="Afbeelding 1">
            <a:extLst>
              <a:ext uri="{FF2B5EF4-FFF2-40B4-BE49-F238E27FC236}">
                <a16:creationId xmlns:a16="http://schemas.microsoft.com/office/drawing/2014/main" id="{00001181-8AC7-41EC-8D39-82442337EF37}"/>
              </a:ext>
            </a:extLst>
          </p:cNvPr>
          <p:cNvPicPr>
            <a:picLocks noChangeAspect="1"/>
          </p:cNvPicPr>
          <p:nvPr/>
        </p:nvPicPr>
        <p:blipFill>
          <a:blip r:embed="rId3"/>
          <a:stretch>
            <a:fillRect/>
          </a:stretch>
        </p:blipFill>
        <p:spPr>
          <a:xfrm>
            <a:off x="9476884" y="5610245"/>
            <a:ext cx="2476500" cy="1200150"/>
          </a:xfrm>
          <a:prstGeom prst="rect">
            <a:avLst/>
          </a:prstGeom>
        </p:spPr>
      </p:pic>
    </p:spTree>
    <p:extLst>
      <p:ext uri="{BB962C8B-B14F-4D97-AF65-F5344CB8AC3E}">
        <p14:creationId xmlns:p14="http://schemas.microsoft.com/office/powerpoint/2010/main" val="23771620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171">
                                            <p:txEl>
                                              <p:pRg st="8" end="8"/>
                                            </p:txEl>
                                          </p:spTgt>
                                        </p:tgtEl>
                                        <p:attrNameLst>
                                          <p:attrName>style.visibility</p:attrName>
                                        </p:attrNameLst>
                                      </p:cBhvr>
                                      <p:to>
                                        <p:strVal val="visible"/>
                                      </p:to>
                                    </p:set>
                                    <p:anim calcmode="lin" valueType="num">
                                      <p:cBhvr additive="base">
                                        <p:cTn id="5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171">
                                            <p:txEl>
                                              <p:pRg st="9" end="9"/>
                                            </p:txEl>
                                          </p:spTgt>
                                        </p:tgtEl>
                                        <p:attrNameLst>
                                          <p:attrName>style.visibility</p:attrName>
                                        </p:attrNameLst>
                                      </p:cBhvr>
                                      <p:to>
                                        <p:strVal val="visible"/>
                                      </p:to>
                                    </p:set>
                                    <p:anim calcmode="lin" valueType="num">
                                      <p:cBhvr additive="base">
                                        <p:cTn id="61"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171">
                                            <p:txEl>
                                              <p:pRg st="10" end="10"/>
                                            </p:txEl>
                                          </p:spTgt>
                                        </p:tgtEl>
                                        <p:attrNameLst>
                                          <p:attrName>style.visibility</p:attrName>
                                        </p:attrNameLst>
                                      </p:cBhvr>
                                      <p:to>
                                        <p:strVal val="visible"/>
                                      </p:to>
                                    </p:set>
                                    <p:anim calcmode="lin" valueType="num">
                                      <p:cBhvr additive="base">
                                        <p:cTn id="67"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82068" y="953233"/>
            <a:ext cx="7886700" cy="996950"/>
          </a:xfrm>
        </p:spPr>
        <p:txBody>
          <a:bodyPr>
            <a:normAutofit fontScale="90000"/>
          </a:bodyPr>
          <a:lstStyle/>
          <a:p>
            <a:r>
              <a:rPr lang="nl-NL" dirty="0"/>
              <a:t>Spuitrobot</a:t>
            </a:r>
            <a:br>
              <a:rPr lang="nl-NL" dirty="0"/>
            </a:br>
            <a:endParaRPr lang="nl-NL" altLang="nl-NL" b="1" dirty="0"/>
          </a:p>
        </p:txBody>
      </p:sp>
      <p:pic>
        <p:nvPicPr>
          <p:cNvPr id="2" name="Onlinemedia 1">
            <a:hlinkClick r:id="" action="ppaction://media"/>
            <a:extLst>
              <a:ext uri="{FF2B5EF4-FFF2-40B4-BE49-F238E27FC236}">
                <a16:creationId xmlns:a16="http://schemas.microsoft.com/office/drawing/2014/main" id="{D0437375-F103-4A5C-8671-3F1DBF534E14}"/>
              </a:ext>
            </a:extLst>
          </p:cNvPr>
          <p:cNvPicPr>
            <a:picLocks noGrp="1" noRot="1" noChangeAspect="1"/>
          </p:cNvPicPr>
          <p:nvPr>
            <p:ph idx="1"/>
            <a:videoFile r:link="rId1"/>
          </p:nvPr>
        </p:nvPicPr>
        <p:blipFill>
          <a:blip r:embed="rId4"/>
          <a:stretch>
            <a:fillRect/>
          </a:stretch>
        </p:blipFill>
        <p:spPr>
          <a:xfrm>
            <a:off x="840670" y="1950183"/>
            <a:ext cx="7417505" cy="4172346"/>
          </a:xfrm>
          <a:prstGeom prst="rect">
            <a:avLst/>
          </a:prstGeom>
        </p:spPr>
      </p:pic>
    </p:spTree>
    <p:extLst>
      <p:ext uri="{BB962C8B-B14F-4D97-AF65-F5344CB8AC3E}">
        <p14:creationId xmlns:p14="http://schemas.microsoft.com/office/powerpoint/2010/main" val="396392439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82068" y="953233"/>
            <a:ext cx="7886700" cy="996950"/>
          </a:xfrm>
        </p:spPr>
        <p:txBody>
          <a:bodyPr>
            <a:normAutofit fontScale="90000"/>
          </a:bodyPr>
          <a:lstStyle/>
          <a:p>
            <a:r>
              <a:rPr lang="nl-NL" dirty="0"/>
              <a:t>Voordeel van spuitrobot</a:t>
            </a:r>
            <a:br>
              <a:rPr lang="nl-NL"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85762" y="1687399"/>
            <a:ext cx="8062963" cy="4738260"/>
          </a:xfrm>
        </p:spPr>
        <p:txBody>
          <a:bodyPr>
            <a:normAutofit lnSpcReduction="10000"/>
          </a:bodyPr>
          <a:lstStyle/>
          <a:p>
            <a:pPr indent="0">
              <a:buNone/>
              <a:defRPr/>
            </a:pPr>
            <a:r>
              <a:rPr lang="nl-NL" dirty="0"/>
              <a:t>Met de spuitrobot gaat de gewasbescherming automatisch. Daardoor is het een stuk veiliger. Je hoeft tijdens de toepassing namelijk niet aanwezig te zijn, tenzij er storingen optreden. </a:t>
            </a:r>
          </a:p>
          <a:p>
            <a:pPr indent="0">
              <a:buNone/>
              <a:defRPr/>
            </a:pPr>
            <a:r>
              <a:rPr lang="nl-NL" dirty="0"/>
              <a:t>Daardoor loop je veel minder kans met het </a:t>
            </a:r>
            <a:r>
              <a:rPr lang="nl-NL" dirty="0" err="1"/>
              <a:t>gewasbeschermingmiddel</a:t>
            </a:r>
            <a:r>
              <a:rPr lang="nl-NL" dirty="0"/>
              <a:t> in contact te komen.</a:t>
            </a:r>
          </a:p>
          <a:p>
            <a:pPr indent="0">
              <a:buNone/>
              <a:defRPr/>
            </a:pPr>
            <a:r>
              <a:rPr lang="nl-NL" dirty="0"/>
              <a:t>Er zijn halfautomatisch en volautomatisch spuitrobots. Deze verplaatsen zich over liggende of hangende buizen die in de kap liggen.</a:t>
            </a:r>
          </a:p>
          <a:p>
            <a:pPr indent="0">
              <a:buNone/>
              <a:defRPr/>
            </a:pPr>
            <a:r>
              <a:rPr lang="nl-NL" dirty="0"/>
              <a:t>Een halfautomatische moet nog wel met de hand van pad naar pad verplaatst worden. </a:t>
            </a:r>
          </a:p>
          <a:p>
            <a:pPr indent="0">
              <a:buNone/>
              <a:defRPr/>
            </a:pPr>
            <a:r>
              <a:rPr lang="nl-NL" dirty="0"/>
              <a:t>Bij een volautomatische spuitrobot gebeurt ook dat automatisch.</a:t>
            </a:r>
          </a:p>
        </p:txBody>
      </p:sp>
      <p:pic>
        <p:nvPicPr>
          <p:cNvPr id="2" name="Afbeelding 1">
            <a:extLst>
              <a:ext uri="{FF2B5EF4-FFF2-40B4-BE49-F238E27FC236}">
                <a16:creationId xmlns:a16="http://schemas.microsoft.com/office/drawing/2014/main" id="{B770F238-C17B-4F63-A3EC-2A57DA97279D}"/>
              </a:ext>
            </a:extLst>
          </p:cNvPr>
          <p:cNvPicPr>
            <a:picLocks noChangeAspect="1"/>
          </p:cNvPicPr>
          <p:nvPr/>
        </p:nvPicPr>
        <p:blipFill>
          <a:blip r:embed="rId3"/>
          <a:stretch>
            <a:fillRect/>
          </a:stretch>
        </p:blipFill>
        <p:spPr>
          <a:xfrm>
            <a:off x="9486117" y="1215372"/>
            <a:ext cx="1743075" cy="1936750"/>
          </a:xfrm>
          <a:prstGeom prst="rect">
            <a:avLst/>
          </a:prstGeom>
        </p:spPr>
      </p:pic>
      <p:pic>
        <p:nvPicPr>
          <p:cNvPr id="3" name="Afbeelding 2">
            <a:extLst>
              <a:ext uri="{FF2B5EF4-FFF2-40B4-BE49-F238E27FC236}">
                <a16:creationId xmlns:a16="http://schemas.microsoft.com/office/drawing/2014/main" id="{9EAB50EE-4BEC-43DC-B387-8CD313CC3E72}"/>
              </a:ext>
            </a:extLst>
          </p:cNvPr>
          <p:cNvPicPr>
            <a:picLocks noChangeAspect="1"/>
          </p:cNvPicPr>
          <p:nvPr/>
        </p:nvPicPr>
        <p:blipFill>
          <a:blip r:embed="rId4"/>
          <a:stretch>
            <a:fillRect/>
          </a:stretch>
        </p:blipFill>
        <p:spPr>
          <a:xfrm>
            <a:off x="8952419" y="4527126"/>
            <a:ext cx="3081417" cy="2043113"/>
          </a:xfrm>
          <a:prstGeom prst="rect">
            <a:avLst/>
          </a:prstGeom>
        </p:spPr>
      </p:pic>
    </p:spTree>
    <p:extLst>
      <p:ext uri="{BB962C8B-B14F-4D97-AF65-F5344CB8AC3E}">
        <p14:creationId xmlns:p14="http://schemas.microsoft.com/office/powerpoint/2010/main" val="34024519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900114"/>
            <a:ext cx="7886700" cy="996950"/>
          </a:xfrm>
        </p:spPr>
        <p:txBody>
          <a:bodyPr/>
          <a:lstStyle/>
          <a:p>
            <a:pPr eaLnBrk="1" hangingPunct="1"/>
            <a:r>
              <a:rPr lang="nl-NL" altLang="nl-NL" b="1" dirty="0"/>
              <a:t>Spuitapparatuur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2152650" y="1781667"/>
            <a:ext cx="6651494" cy="4738260"/>
          </a:xfrm>
        </p:spPr>
        <p:txBody>
          <a:bodyPr>
            <a:normAutofit/>
          </a:bodyPr>
          <a:lstStyle/>
          <a:p>
            <a:pPr indent="0">
              <a:buNone/>
              <a:defRPr/>
            </a:pPr>
            <a:r>
              <a:rPr lang="nl-NL" dirty="0"/>
              <a:t>Welke kennen we?</a:t>
            </a:r>
          </a:p>
          <a:p>
            <a:pPr marL="342900" indent="-342900">
              <a:defRPr/>
            </a:pPr>
            <a:r>
              <a:rPr lang="nl-NL" dirty="0"/>
              <a:t>(motor)vatspuit</a:t>
            </a:r>
          </a:p>
          <a:p>
            <a:pPr marL="342900" indent="-342900">
              <a:defRPr/>
            </a:pPr>
            <a:r>
              <a:rPr lang="nl-NL" dirty="0" err="1"/>
              <a:t>Rugspuit</a:t>
            </a:r>
            <a:endParaRPr lang="nl-NL" dirty="0"/>
          </a:p>
          <a:p>
            <a:pPr marL="342900" indent="-342900">
              <a:defRPr/>
            </a:pPr>
            <a:r>
              <a:rPr lang="nl-NL" dirty="0"/>
              <a:t>Aanbouwspuit</a:t>
            </a:r>
          </a:p>
          <a:p>
            <a:pPr marL="342900" indent="-342900">
              <a:defRPr/>
            </a:pPr>
            <a:r>
              <a:rPr lang="nl-NL" dirty="0"/>
              <a:t>Getrokken spuit</a:t>
            </a:r>
          </a:p>
          <a:p>
            <a:pPr marL="342900" indent="-342900">
              <a:defRPr/>
            </a:pPr>
            <a:r>
              <a:rPr lang="nl-NL" dirty="0"/>
              <a:t>Dwarsstroom spuit</a:t>
            </a:r>
          </a:p>
          <a:p>
            <a:pPr marL="342900" indent="-342900">
              <a:defRPr/>
            </a:pPr>
            <a:r>
              <a:rPr lang="nl-NL" dirty="0"/>
              <a:t>Spuitmast</a:t>
            </a:r>
          </a:p>
          <a:p>
            <a:pPr marL="342900" indent="-342900">
              <a:defRPr/>
            </a:pPr>
            <a:r>
              <a:rPr lang="nl-NL" dirty="0"/>
              <a:t>Spuitrobot</a:t>
            </a:r>
          </a:p>
        </p:txBody>
      </p:sp>
      <p:pic>
        <p:nvPicPr>
          <p:cNvPr id="2" name="Afbeelding 1">
            <a:extLst>
              <a:ext uri="{FF2B5EF4-FFF2-40B4-BE49-F238E27FC236}">
                <a16:creationId xmlns:a16="http://schemas.microsoft.com/office/drawing/2014/main" id="{26728B0A-71D7-4286-A2BC-C91B443D8D8C}"/>
              </a:ext>
            </a:extLst>
          </p:cNvPr>
          <p:cNvPicPr>
            <a:picLocks noChangeAspect="1"/>
          </p:cNvPicPr>
          <p:nvPr/>
        </p:nvPicPr>
        <p:blipFill>
          <a:blip r:embed="rId3"/>
          <a:stretch>
            <a:fillRect/>
          </a:stretch>
        </p:blipFill>
        <p:spPr>
          <a:xfrm>
            <a:off x="5842547" y="1897064"/>
            <a:ext cx="3209604" cy="1911858"/>
          </a:xfrm>
          <a:prstGeom prst="rect">
            <a:avLst/>
          </a:prstGeom>
        </p:spPr>
      </p:pic>
      <p:pic>
        <p:nvPicPr>
          <p:cNvPr id="4" name="Afbeelding 3">
            <a:extLst>
              <a:ext uri="{FF2B5EF4-FFF2-40B4-BE49-F238E27FC236}">
                <a16:creationId xmlns:a16="http://schemas.microsoft.com/office/drawing/2014/main" id="{AC015754-6811-4CF7-88BE-78E952F655E9}"/>
              </a:ext>
            </a:extLst>
          </p:cNvPr>
          <p:cNvPicPr>
            <a:picLocks noChangeAspect="1"/>
          </p:cNvPicPr>
          <p:nvPr/>
        </p:nvPicPr>
        <p:blipFill>
          <a:blip r:embed="rId4"/>
          <a:stretch>
            <a:fillRect/>
          </a:stretch>
        </p:blipFill>
        <p:spPr>
          <a:xfrm>
            <a:off x="5842546" y="3945046"/>
            <a:ext cx="3211493" cy="2408619"/>
          </a:xfrm>
          <a:prstGeom prst="rect">
            <a:avLst/>
          </a:prstGeom>
        </p:spPr>
      </p:pic>
    </p:spTree>
    <p:extLst>
      <p:ext uri="{BB962C8B-B14F-4D97-AF65-F5344CB8AC3E}">
        <p14:creationId xmlns:p14="http://schemas.microsoft.com/office/powerpoint/2010/main" val="8850741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down)">
                                      <p:cBhvr>
                                        <p:cTn id="55" dur="580">
                                          <p:stCondLst>
                                            <p:cond delay="0"/>
                                          </p:stCondLst>
                                        </p:cTn>
                                        <p:tgtEl>
                                          <p:spTgt spid="2"/>
                                        </p:tgtEl>
                                      </p:cBhvr>
                                    </p:animEffect>
                                    <p:anim calcmode="lin" valueType="num">
                                      <p:cBhvr>
                                        <p:cTn id="5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1" dur="26">
                                          <p:stCondLst>
                                            <p:cond delay="650"/>
                                          </p:stCondLst>
                                        </p:cTn>
                                        <p:tgtEl>
                                          <p:spTgt spid="2"/>
                                        </p:tgtEl>
                                      </p:cBhvr>
                                      <p:to x="100000" y="60000"/>
                                    </p:animScale>
                                    <p:animScale>
                                      <p:cBhvr>
                                        <p:cTn id="62" dur="166" decel="50000">
                                          <p:stCondLst>
                                            <p:cond delay="676"/>
                                          </p:stCondLst>
                                        </p:cTn>
                                        <p:tgtEl>
                                          <p:spTgt spid="2"/>
                                        </p:tgtEl>
                                      </p:cBhvr>
                                      <p:to x="100000" y="100000"/>
                                    </p:animScale>
                                    <p:animScale>
                                      <p:cBhvr>
                                        <p:cTn id="63" dur="26">
                                          <p:stCondLst>
                                            <p:cond delay="1312"/>
                                          </p:stCondLst>
                                        </p:cTn>
                                        <p:tgtEl>
                                          <p:spTgt spid="2"/>
                                        </p:tgtEl>
                                      </p:cBhvr>
                                      <p:to x="100000" y="80000"/>
                                    </p:animScale>
                                    <p:animScale>
                                      <p:cBhvr>
                                        <p:cTn id="64" dur="166" decel="50000">
                                          <p:stCondLst>
                                            <p:cond delay="1338"/>
                                          </p:stCondLst>
                                        </p:cTn>
                                        <p:tgtEl>
                                          <p:spTgt spid="2"/>
                                        </p:tgtEl>
                                      </p:cBhvr>
                                      <p:to x="100000" y="100000"/>
                                    </p:animScale>
                                    <p:animScale>
                                      <p:cBhvr>
                                        <p:cTn id="65" dur="26">
                                          <p:stCondLst>
                                            <p:cond delay="1642"/>
                                          </p:stCondLst>
                                        </p:cTn>
                                        <p:tgtEl>
                                          <p:spTgt spid="2"/>
                                        </p:tgtEl>
                                      </p:cBhvr>
                                      <p:to x="100000" y="90000"/>
                                    </p:animScale>
                                    <p:animScale>
                                      <p:cBhvr>
                                        <p:cTn id="66" dur="166" decel="50000">
                                          <p:stCondLst>
                                            <p:cond delay="1668"/>
                                          </p:stCondLst>
                                        </p:cTn>
                                        <p:tgtEl>
                                          <p:spTgt spid="2"/>
                                        </p:tgtEl>
                                      </p:cBhvr>
                                      <p:to x="100000" y="100000"/>
                                    </p:animScale>
                                    <p:animScale>
                                      <p:cBhvr>
                                        <p:cTn id="67" dur="26">
                                          <p:stCondLst>
                                            <p:cond delay="1808"/>
                                          </p:stCondLst>
                                        </p:cTn>
                                        <p:tgtEl>
                                          <p:spTgt spid="2"/>
                                        </p:tgtEl>
                                      </p:cBhvr>
                                      <p:to x="100000" y="95000"/>
                                    </p:animScale>
                                    <p:animScale>
                                      <p:cBhvr>
                                        <p:cTn id="68" dur="166" decel="50000">
                                          <p:stCondLst>
                                            <p:cond delay="1834"/>
                                          </p:stCondLst>
                                        </p:cTn>
                                        <p:tgtEl>
                                          <p:spTgt spid="2"/>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wipe(down)">
                                      <p:cBhvr>
                                        <p:cTn id="73" dur="580">
                                          <p:stCondLst>
                                            <p:cond delay="0"/>
                                          </p:stCondLst>
                                        </p:cTn>
                                        <p:tgtEl>
                                          <p:spTgt spid="4"/>
                                        </p:tgtEl>
                                      </p:cBhvr>
                                    </p:animEffect>
                                    <p:anim calcmode="lin" valueType="num">
                                      <p:cBhvr>
                                        <p:cTn id="7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9" dur="26">
                                          <p:stCondLst>
                                            <p:cond delay="650"/>
                                          </p:stCondLst>
                                        </p:cTn>
                                        <p:tgtEl>
                                          <p:spTgt spid="4"/>
                                        </p:tgtEl>
                                      </p:cBhvr>
                                      <p:to x="100000" y="60000"/>
                                    </p:animScale>
                                    <p:animScale>
                                      <p:cBhvr>
                                        <p:cTn id="80" dur="166" decel="50000">
                                          <p:stCondLst>
                                            <p:cond delay="676"/>
                                          </p:stCondLst>
                                        </p:cTn>
                                        <p:tgtEl>
                                          <p:spTgt spid="4"/>
                                        </p:tgtEl>
                                      </p:cBhvr>
                                      <p:to x="100000" y="100000"/>
                                    </p:animScale>
                                    <p:animScale>
                                      <p:cBhvr>
                                        <p:cTn id="81" dur="26">
                                          <p:stCondLst>
                                            <p:cond delay="1312"/>
                                          </p:stCondLst>
                                        </p:cTn>
                                        <p:tgtEl>
                                          <p:spTgt spid="4"/>
                                        </p:tgtEl>
                                      </p:cBhvr>
                                      <p:to x="100000" y="80000"/>
                                    </p:animScale>
                                    <p:animScale>
                                      <p:cBhvr>
                                        <p:cTn id="82" dur="166" decel="50000">
                                          <p:stCondLst>
                                            <p:cond delay="1338"/>
                                          </p:stCondLst>
                                        </p:cTn>
                                        <p:tgtEl>
                                          <p:spTgt spid="4"/>
                                        </p:tgtEl>
                                      </p:cBhvr>
                                      <p:to x="100000" y="100000"/>
                                    </p:animScale>
                                    <p:animScale>
                                      <p:cBhvr>
                                        <p:cTn id="83" dur="26">
                                          <p:stCondLst>
                                            <p:cond delay="1642"/>
                                          </p:stCondLst>
                                        </p:cTn>
                                        <p:tgtEl>
                                          <p:spTgt spid="4"/>
                                        </p:tgtEl>
                                      </p:cBhvr>
                                      <p:to x="100000" y="90000"/>
                                    </p:animScale>
                                    <p:animScale>
                                      <p:cBhvr>
                                        <p:cTn id="84" dur="166" decel="50000">
                                          <p:stCondLst>
                                            <p:cond delay="1668"/>
                                          </p:stCondLst>
                                        </p:cTn>
                                        <p:tgtEl>
                                          <p:spTgt spid="4"/>
                                        </p:tgtEl>
                                      </p:cBhvr>
                                      <p:to x="100000" y="100000"/>
                                    </p:animScale>
                                    <p:animScale>
                                      <p:cBhvr>
                                        <p:cTn id="85" dur="26">
                                          <p:stCondLst>
                                            <p:cond delay="1808"/>
                                          </p:stCondLst>
                                        </p:cTn>
                                        <p:tgtEl>
                                          <p:spTgt spid="4"/>
                                        </p:tgtEl>
                                      </p:cBhvr>
                                      <p:to x="100000" y="95000"/>
                                    </p:animScale>
                                    <p:animScale>
                                      <p:cBhvr>
                                        <p:cTn id="8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43968" y="1086583"/>
            <a:ext cx="7886700" cy="996950"/>
          </a:xfrm>
        </p:spPr>
        <p:txBody>
          <a:bodyPr>
            <a:normAutofit fontScale="90000"/>
          </a:bodyPr>
          <a:lstStyle/>
          <a:p>
            <a:r>
              <a:rPr lang="nl-NL" dirty="0"/>
              <a:t>Uitvoeringen van de spuitrobot</a:t>
            </a:r>
            <a:br>
              <a:rPr lang="nl-NL"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643968" y="1736420"/>
            <a:ext cx="8004732" cy="4738260"/>
          </a:xfrm>
        </p:spPr>
        <p:txBody>
          <a:bodyPr>
            <a:normAutofit/>
          </a:bodyPr>
          <a:lstStyle/>
          <a:p>
            <a:pPr indent="0">
              <a:buNone/>
              <a:defRPr/>
            </a:pPr>
            <a:r>
              <a:rPr lang="nl-NL" dirty="0"/>
              <a:t>De spuitrobot kan als spuitboom of spuitmast worden uitgevoerd.</a:t>
            </a:r>
          </a:p>
          <a:p>
            <a:pPr indent="0">
              <a:buNone/>
              <a:defRPr/>
            </a:pPr>
            <a:r>
              <a:rPr lang="nl-NL" dirty="0"/>
              <a:t>Een spuitboom is een buis met spuitdoppen die horizontaal over een gewas beweegt.</a:t>
            </a:r>
          </a:p>
          <a:p>
            <a:pPr indent="0">
              <a:buNone/>
              <a:defRPr/>
            </a:pPr>
            <a:r>
              <a:rPr lang="nl-NL" dirty="0"/>
              <a:t>Als je de spuitboom verticaal gebruikt, dan spreek je van een spuitmast.</a:t>
            </a:r>
          </a:p>
          <a:p>
            <a:pPr indent="0">
              <a:buNone/>
              <a:defRPr/>
            </a:pPr>
            <a:r>
              <a:rPr lang="nl-NL" dirty="0"/>
              <a:t>Om een gelijkmatige verdeling van de spuitvloeistof te krijgen, moet de spuitrobot een constante snelheid en hoogte of afstand hebben ten opzichte van het gewas.</a:t>
            </a:r>
          </a:p>
          <a:p>
            <a:pPr indent="0">
              <a:buNone/>
              <a:defRPr/>
            </a:pPr>
            <a:r>
              <a:rPr lang="nl-NL" dirty="0"/>
              <a:t>Voor effectief spuiten is het essentieel dat je de rijsnelheid nauwkeurig kunt instellen.</a:t>
            </a:r>
          </a:p>
        </p:txBody>
      </p:sp>
      <p:pic>
        <p:nvPicPr>
          <p:cNvPr id="2" name="Afbeelding 1">
            <a:extLst>
              <a:ext uri="{FF2B5EF4-FFF2-40B4-BE49-F238E27FC236}">
                <a16:creationId xmlns:a16="http://schemas.microsoft.com/office/drawing/2014/main" id="{AFE46E81-8509-436C-839A-F0514B9B9356}"/>
              </a:ext>
            </a:extLst>
          </p:cNvPr>
          <p:cNvPicPr>
            <a:picLocks noChangeAspect="1"/>
          </p:cNvPicPr>
          <p:nvPr/>
        </p:nvPicPr>
        <p:blipFill>
          <a:blip r:embed="rId3"/>
          <a:stretch>
            <a:fillRect/>
          </a:stretch>
        </p:blipFill>
        <p:spPr>
          <a:xfrm>
            <a:off x="8943975" y="4395787"/>
            <a:ext cx="2876550" cy="2162175"/>
          </a:xfrm>
          <a:prstGeom prst="rect">
            <a:avLst/>
          </a:prstGeom>
        </p:spPr>
      </p:pic>
    </p:spTree>
    <p:extLst>
      <p:ext uri="{BB962C8B-B14F-4D97-AF65-F5344CB8AC3E}">
        <p14:creationId xmlns:p14="http://schemas.microsoft.com/office/powerpoint/2010/main" val="11182961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82067" y="953233"/>
            <a:ext cx="7938057" cy="1037492"/>
          </a:xfrm>
        </p:spPr>
        <p:txBody>
          <a:bodyPr/>
          <a:lstStyle/>
          <a:p>
            <a:pPr eaLnBrk="1" hangingPunct="1"/>
            <a:r>
              <a:rPr lang="nl-NL" altLang="nl-NL" dirty="0"/>
              <a:t>Volautomatische spuitboom</a:t>
            </a:r>
            <a:endParaRPr lang="nl-NL" altLang="nl-NL" b="1" dirty="0"/>
          </a:p>
        </p:txBody>
      </p:sp>
      <p:pic>
        <p:nvPicPr>
          <p:cNvPr id="2" name="Onlinemedia 1">
            <a:hlinkClick r:id="" action="ppaction://media"/>
            <a:extLst>
              <a:ext uri="{FF2B5EF4-FFF2-40B4-BE49-F238E27FC236}">
                <a16:creationId xmlns:a16="http://schemas.microsoft.com/office/drawing/2014/main" id="{4D788090-84E7-408E-A0BB-04829E2F9C99}"/>
              </a:ext>
            </a:extLst>
          </p:cNvPr>
          <p:cNvPicPr>
            <a:picLocks noGrp="1" noRot="1" noChangeAspect="1"/>
          </p:cNvPicPr>
          <p:nvPr>
            <p:ph idx="1"/>
            <a:videoFile r:link="rId1"/>
          </p:nvPr>
        </p:nvPicPr>
        <p:blipFill>
          <a:blip r:embed="rId4"/>
          <a:stretch>
            <a:fillRect/>
          </a:stretch>
        </p:blipFill>
        <p:spPr>
          <a:xfrm>
            <a:off x="682068" y="2145705"/>
            <a:ext cx="8096250" cy="4554141"/>
          </a:xfrm>
          <a:prstGeom prst="rect">
            <a:avLst/>
          </a:prstGeom>
        </p:spPr>
      </p:pic>
    </p:spTree>
    <p:extLst>
      <p:ext uri="{BB962C8B-B14F-4D97-AF65-F5344CB8AC3E}">
        <p14:creationId xmlns:p14="http://schemas.microsoft.com/office/powerpoint/2010/main" val="286315763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10643" y="1067533"/>
            <a:ext cx="7886700" cy="996950"/>
          </a:xfrm>
        </p:spPr>
        <p:txBody>
          <a:bodyPr>
            <a:normAutofit fontScale="90000"/>
          </a:bodyPr>
          <a:lstStyle/>
          <a:p>
            <a:r>
              <a:rPr lang="nl-NL" dirty="0"/>
              <a:t>Uitvoeringen van de spuitrobot</a:t>
            </a:r>
            <a:br>
              <a:rPr lang="nl-NL"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85763" y="1687399"/>
            <a:ext cx="8024862" cy="4738260"/>
          </a:xfrm>
        </p:spPr>
        <p:txBody>
          <a:bodyPr>
            <a:normAutofit/>
          </a:bodyPr>
          <a:lstStyle/>
          <a:p>
            <a:pPr indent="0">
              <a:buNone/>
              <a:defRPr/>
            </a:pPr>
            <a:r>
              <a:rPr lang="nl-NL" dirty="0"/>
              <a:t>Wordt de spuitvloeistof aangevoerd door een hogedrukpomp dan heet een </a:t>
            </a:r>
            <a:r>
              <a:rPr lang="nl-NL" dirty="0" err="1"/>
              <a:t>hoogvolumetoepassing</a:t>
            </a:r>
            <a:r>
              <a:rPr lang="nl-NL" dirty="0"/>
              <a:t>.</a:t>
            </a:r>
          </a:p>
          <a:p>
            <a:pPr indent="0">
              <a:buNone/>
              <a:defRPr/>
            </a:pPr>
            <a:r>
              <a:rPr lang="nl-NL" dirty="0"/>
              <a:t> </a:t>
            </a:r>
          </a:p>
          <a:p>
            <a:pPr indent="0">
              <a:buNone/>
              <a:defRPr/>
            </a:pPr>
            <a:r>
              <a:rPr lang="nl-NL" dirty="0"/>
              <a:t>Bij een laagvolumetoepassing zit het </a:t>
            </a:r>
            <a:r>
              <a:rPr lang="nl-NL" dirty="0" err="1"/>
              <a:t>gewasbeschermingmiddel</a:t>
            </a:r>
            <a:r>
              <a:rPr lang="nl-NL" dirty="0"/>
              <a:t> in een tankje op de spuitrobot. Via een </a:t>
            </a:r>
            <a:r>
              <a:rPr lang="nl-NL" dirty="0" err="1"/>
              <a:t>een</a:t>
            </a:r>
            <a:r>
              <a:rPr lang="nl-NL" dirty="0"/>
              <a:t> injectiesysteem (</a:t>
            </a:r>
            <a:r>
              <a:rPr lang="nl-NL" dirty="0" err="1"/>
              <a:t>dosatron</a:t>
            </a:r>
            <a:r>
              <a:rPr lang="nl-NL" dirty="0"/>
              <a:t>) wordt het </a:t>
            </a:r>
            <a:r>
              <a:rPr lang="nl-NL" dirty="0" err="1"/>
              <a:t>geinjecteerd</a:t>
            </a:r>
            <a:r>
              <a:rPr lang="nl-NL" dirty="0"/>
              <a:t> in de spuitleiding.</a:t>
            </a:r>
          </a:p>
          <a:p>
            <a:pPr indent="0">
              <a:buNone/>
              <a:defRPr/>
            </a:pPr>
            <a:endParaRPr lang="nl-NL" dirty="0"/>
          </a:p>
          <a:p>
            <a:pPr indent="0">
              <a:buNone/>
              <a:defRPr/>
            </a:pPr>
            <a:r>
              <a:rPr lang="nl-NL" dirty="0"/>
              <a:t>De spuitoplossing wordt op die manier pas klaar gemaakt vlak voor de spuitdoppen. Dat betekent dat er hooguit een liter restvloeistof achterblijft in de leiding. </a:t>
            </a:r>
          </a:p>
        </p:txBody>
      </p:sp>
    </p:spTree>
    <p:extLst>
      <p:ext uri="{BB962C8B-B14F-4D97-AF65-F5344CB8AC3E}">
        <p14:creationId xmlns:p14="http://schemas.microsoft.com/office/powerpoint/2010/main" val="27155751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82068" y="953233"/>
            <a:ext cx="7886700" cy="996950"/>
          </a:xfrm>
        </p:spPr>
        <p:txBody>
          <a:bodyPr/>
          <a:lstStyle/>
          <a:p>
            <a:pPr eaLnBrk="1" hangingPunct="1"/>
            <a:r>
              <a:rPr lang="nl-NL" altLang="nl-NL" dirty="0"/>
              <a:t>Werking </a:t>
            </a:r>
            <a:r>
              <a:rPr lang="nl-NL" altLang="nl-NL" dirty="0" err="1"/>
              <a:t>dosatron</a:t>
            </a:r>
            <a:endParaRPr lang="nl-NL" altLang="nl-NL" b="1" dirty="0"/>
          </a:p>
        </p:txBody>
      </p:sp>
      <p:pic>
        <p:nvPicPr>
          <p:cNvPr id="2" name="Onlinemedia 1">
            <a:hlinkClick r:id="" action="ppaction://media"/>
            <a:extLst>
              <a:ext uri="{FF2B5EF4-FFF2-40B4-BE49-F238E27FC236}">
                <a16:creationId xmlns:a16="http://schemas.microsoft.com/office/drawing/2014/main" id="{0DB03DA6-5C63-4EE3-971F-1B60273A0F9A}"/>
              </a:ext>
            </a:extLst>
          </p:cNvPr>
          <p:cNvPicPr>
            <a:picLocks noGrp="1" noRot="1" noChangeAspect="1"/>
          </p:cNvPicPr>
          <p:nvPr>
            <p:ph idx="1"/>
            <a:videoFile r:link="rId1"/>
          </p:nvPr>
        </p:nvPicPr>
        <p:blipFill>
          <a:blip r:embed="rId4"/>
          <a:stretch>
            <a:fillRect/>
          </a:stretch>
        </p:blipFill>
        <p:spPr>
          <a:xfrm>
            <a:off x="671337" y="2104033"/>
            <a:ext cx="8024988" cy="4514056"/>
          </a:xfrm>
          <a:prstGeom prst="rect">
            <a:avLst/>
          </a:prstGeom>
        </p:spPr>
      </p:pic>
    </p:spTree>
    <p:extLst>
      <p:ext uri="{BB962C8B-B14F-4D97-AF65-F5344CB8AC3E}">
        <p14:creationId xmlns:p14="http://schemas.microsoft.com/office/powerpoint/2010/main" val="352712729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28768" y="953233"/>
            <a:ext cx="7886700" cy="996950"/>
          </a:xfrm>
        </p:spPr>
        <p:txBody>
          <a:bodyPr/>
          <a:lstStyle/>
          <a:p>
            <a:pPr eaLnBrk="1" hangingPunct="1"/>
            <a:r>
              <a:rPr lang="nl-NL" altLang="nl-NL" dirty="0"/>
              <a:t>Spuitpistool</a:t>
            </a:r>
            <a:endParaRPr lang="nl-NL" altLang="nl-NL" b="1" dirty="0"/>
          </a:p>
        </p:txBody>
      </p:sp>
      <p:sp>
        <p:nvSpPr>
          <p:cNvPr id="4" name="Tijdelijke aanduiding voor inhoud 3">
            <a:extLst>
              <a:ext uri="{FF2B5EF4-FFF2-40B4-BE49-F238E27FC236}">
                <a16:creationId xmlns:a16="http://schemas.microsoft.com/office/drawing/2014/main" id="{6D345092-8BEC-4923-B09E-5ACC92629E8D}"/>
              </a:ext>
            </a:extLst>
          </p:cNvPr>
          <p:cNvSpPr>
            <a:spLocks noGrp="1"/>
          </p:cNvSpPr>
          <p:nvPr>
            <p:ph idx="1"/>
          </p:nvPr>
        </p:nvSpPr>
        <p:spPr>
          <a:xfrm>
            <a:off x="902118" y="1764500"/>
            <a:ext cx="7740000" cy="4351338"/>
          </a:xfrm>
        </p:spPr>
        <p:txBody>
          <a:bodyPr/>
          <a:lstStyle/>
          <a:p>
            <a:pPr indent="0">
              <a:buNone/>
            </a:pPr>
            <a:endParaRPr lang="nl-NL" dirty="0"/>
          </a:p>
          <a:p>
            <a:pPr indent="0">
              <a:buNone/>
            </a:pPr>
            <a:r>
              <a:rPr lang="nl-NL" dirty="0"/>
              <a:t>Meest gebruikte zijn:</a:t>
            </a:r>
          </a:p>
          <a:p>
            <a:pPr indent="0">
              <a:buNone/>
            </a:pPr>
            <a:endParaRPr lang="nl-NL" dirty="0"/>
          </a:p>
          <a:p>
            <a:pPr marL="342900" indent="-342900"/>
            <a:r>
              <a:rPr lang="nl-NL" dirty="0" err="1"/>
              <a:t>Ripa</a:t>
            </a:r>
            <a:r>
              <a:rPr lang="nl-NL" dirty="0"/>
              <a:t> spuitpistool</a:t>
            </a:r>
          </a:p>
          <a:p>
            <a:pPr marL="342900" indent="-342900"/>
            <a:endParaRPr lang="nl-NL" dirty="0"/>
          </a:p>
          <a:p>
            <a:pPr marL="342900" indent="-342900"/>
            <a:r>
              <a:rPr lang="nl-NL" dirty="0" err="1"/>
              <a:t>Alumax</a:t>
            </a:r>
            <a:r>
              <a:rPr lang="nl-NL" dirty="0"/>
              <a:t> spuitpistool</a:t>
            </a:r>
          </a:p>
          <a:p>
            <a:endParaRPr lang="nl-NL" dirty="0"/>
          </a:p>
          <a:p>
            <a:endParaRPr lang="nl-NL" dirty="0"/>
          </a:p>
        </p:txBody>
      </p:sp>
      <p:pic>
        <p:nvPicPr>
          <p:cNvPr id="2" name="Afbeelding 1">
            <a:extLst>
              <a:ext uri="{FF2B5EF4-FFF2-40B4-BE49-F238E27FC236}">
                <a16:creationId xmlns:a16="http://schemas.microsoft.com/office/drawing/2014/main" id="{2563EB3F-BE60-4AF8-949A-E19CF2285197}"/>
              </a:ext>
            </a:extLst>
          </p:cNvPr>
          <p:cNvPicPr>
            <a:picLocks noChangeAspect="1"/>
          </p:cNvPicPr>
          <p:nvPr/>
        </p:nvPicPr>
        <p:blipFill>
          <a:blip r:embed="rId3"/>
          <a:stretch>
            <a:fillRect/>
          </a:stretch>
        </p:blipFill>
        <p:spPr>
          <a:xfrm>
            <a:off x="5723535" y="1764500"/>
            <a:ext cx="2741735" cy="2056301"/>
          </a:xfrm>
          <a:prstGeom prst="rect">
            <a:avLst/>
          </a:prstGeom>
        </p:spPr>
      </p:pic>
      <p:pic>
        <p:nvPicPr>
          <p:cNvPr id="3" name="Afbeelding 2">
            <a:extLst>
              <a:ext uri="{FF2B5EF4-FFF2-40B4-BE49-F238E27FC236}">
                <a16:creationId xmlns:a16="http://schemas.microsoft.com/office/drawing/2014/main" id="{B5B9F434-6348-4745-A35C-332F6305BD24}"/>
              </a:ext>
            </a:extLst>
          </p:cNvPr>
          <p:cNvPicPr>
            <a:picLocks noChangeAspect="1"/>
          </p:cNvPicPr>
          <p:nvPr/>
        </p:nvPicPr>
        <p:blipFill>
          <a:blip r:embed="rId4"/>
          <a:stretch>
            <a:fillRect/>
          </a:stretch>
        </p:blipFill>
        <p:spPr>
          <a:xfrm>
            <a:off x="5820020" y="3970721"/>
            <a:ext cx="2569836" cy="1931689"/>
          </a:xfrm>
          <a:prstGeom prst="rect">
            <a:avLst/>
          </a:prstGeom>
        </p:spPr>
      </p:pic>
    </p:spTree>
    <p:extLst>
      <p:ext uri="{BB962C8B-B14F-4D97-AF65-F5344CB8AC3E}">
        <p14:creationId xmlns:p14="http://schemas.microsoft.com/office/powerpoint/2010/main" val="29720395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28768" y="953233"/>
            <a:ext cx="7886700" cy="996950"/>
          </a:xfrm>
        </p:spPr>
        <p:txBody>
          <a:bodyPr/>
          <a:lstStyle/>
          <a:p>
            <a:pPr eaLnBrk="1" hangingPunct="1"/>
            <a:r>
              <a:rPr lang="nl-NL" altLang="nl-NL" dirty="0" err="1"/>
              <a:t>Ripa</a:t>
            </a:r>
            <a:r>
              <a:rPr lang="nl-NL" altLang="nl-NL" dirty="0"/>
              <a:t> spuitpistool</a:t>
            </a:r>
            <a:endParaRPr lang="nl-NL" altLang="nl-NL" b="1" dirty="0"/>
          </a:p>
        </p:txBody>
      </p:sp>
      <p:sp>
        <p:nvSpPr>
          <p:cNvPr id="4" name="Tijdelijke aanduiding voor inhoud 3">
            <a:extLst>
              <a:ext uri="{FF2B5EF4-FFF2-40B4-BE49-F238E27FC236}">
                <a16:creationId xmlns:a16="http://schemas.microsoft.com/office/drawing/2014/main" id="{6D345092-8BEC-4923-B09E-5ACC92629E8D}"/>
              </a:ext>
            </a:extLst>
          </p:cNvPr>
          <p:cNvSpPr>
            <a:spLocks noGrp="1"/>
          </p:cNvSpPr>
          <p:nvPr>
            <p:ph idx="1"/>
          </p:nvPr>
        </p:nvSpPr>
        <p:spPr>
          <a:xfrm>
            <a:off x="828768" y="1878828"/>
            <a:ext cx="7740000" cy="4351338"/>
          </a:xfrm>
        </p:spPr>
        <p:txBody>
          <a:bodyPr/>
          <a:lstStyle/>
          <a:p>
            <a:r>
              <a:rPr lang="nl-NL" dirty="0"/>
              <a:t>Beste kwaliteit</a:t>
            </a:r>
          </a:p>
          <a:p>
            <a:r>
              <a:rPr lang="nl-NL" dirty="0"/>
              <a:t>Meerdere spuitdoppen leverbaar</a:t>
            </a:r>
          </a:p>
          <a:p>
            <a:endParaRPr lang="nl-NL" dirty="0"/>
          </a:p>
        </p:txBody>
      </p:sp>
      <p:pic>
        <p:nvPicPr>
          <p:cNvPr id="6" name="Afbeelding 5">
            <a:extLst>
              <a:ext uri="{FF2B5EF4-FFF2-40B4-BE49-F238E27FC236}">
                <a16:creationId xmlns:a16="http://schemas.microsoft.com/office/drawing/2014/main" id="{AC41A846-3112-469F-A67F-DD40AB395D3B}"/>
              </a:ext>
            </a:extLst>
          </p:cNvPr>
          <p:cNvPicPr>
            <a:picLocks noChangeAspect="1"/>
          </p:cNvPicPr>
          <p:nvPr/>
        </p:nvPicPr>
        <p:blipFill>
          <a:blip r:embed="rId3"/>
          <a:stretch>
            <a:fillRect/>
          </a:stretch>
        </p:blipFill>
        <p:spPr>
          <a:xfrm>
            <a:off x="6056089" y="696418"/>
            <a:ext cx="5431076" cy="4931384"/>
          </a:xfrm>
          <a:prstGeom prst="rect">
            <a:avLst/>
          </a:prstGeom>
        </p:spPr>
      </p:pic>
    </p:spTree>
    <p:extLst>
      <p:ext uri="{BB962C8B-B14F-4D97-AF65-F5344CB8AC3E}">
        <p14:creationId xmlns:p14="http://schemas.microsoft.com/office/powerpoint/2010/main" val="387133784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28768" y="953233"/>
            <a:ext cx="7886700" cy="996950"/>
          </a:xfrm>
        </p:spPr>
        <p:txBody>
          <a:bodyPr/>
          <a:lstStyle/>
          <a:p>
            <a:pPr eaLnBrk="1" hangingPunct="1"/>
            <a:r>
              <a:rPr lang="nl-NL" altLang="nl-NL" dirty="0" err="1"/>
              <a:t>Alumax</a:t>
            </a:r>
            <a:r>
              <a:rPr lang="nl-NL" altLang="nl-NL" dirty="0"/>
              <a:t> spuitpistool</a:t>
            </a:r>
            <a:endParaRPr lang="nl-NL" altLang="nl-NL" b="1" dirty="0"/>
          </a:p>
        </p:txBody>
      </p:sp>
      <p:sp>
        <p:nvSpPr>
          <p:cNvPr id="4" name="Tijdelijke aanduiding voor inhoud 3">
            <a:extLst>
              <a:ext uri="{FF2B5EF4-FFF2-40B4-BE49-F238E27FC236}">
                <a16:creationId xmlns:a16="http://schemas.microsoft.com/office/drawing/2014/main" id="{6D345092-8BEC-4923-B09E-5ACC92629E8D}"/>
              </a:ext>
            </a:extLst>
          </p:cNvPr>
          <p:cNvSpPr>
            <a:spLocks noGrp="1"/>
          </p:cNvSpPr>
          <p:nvPr>
            <p:ph idx="1"/>
          </p:nvPr>
        </p:nvSpPr>
        <p:spPr>
          <a:xfrm>
            <a:off x="666843" y="1836664"/>
            <a:ext cx="7219857" cy="2689369"/>
          </a:xfrm>
        </p:spPr>
        <p:txBody>
          <a:bodyPr/>
          <a:lstStyle/>
          <a:p>
            <a:r>
              <a:rPr lang="nl-NL" dirty="0"/>
              <a:t>Verschillende doppen leverbaar</a:t>
            </a:r>
          </a:p>
          <a:p>
            <a:endParaRPr lang="nl-NL" dirty="0"/>
          </a:p>
          <a:p>
            <a:endParaRPr lang="nl-NL" dirty="0"/>
          </a:p>
        </p:txBody>
      </p:sp>
      <p:pic>
        <p:nvPicPr>
          <p:cNvPr id="1026" name="Picture 2" descr="https://royalbrinkman.nl/content/files/images/sparepartscategoryimages/Onderdz_Spuit_Aluma1.jpg">
            <a:extLst>
              <a:ext uri="{FF2B5EF4-FFF2-40B4-BE49-F238E27FC236}">
                <a16:creationId xmlns:a16="http://schemas.microsoft.com/office/drawing/2014/main" id="{0FF34DE0-1890-4F5E-A3CE-9AB65AAF5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025" y="2406720"/>
            <a:ext cx="6742553"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7231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3" y="1724025"/>
            <a:ext cx="9176308" cy="885826"/>
          </a:xfrm>
        </p:spPr>
        <p:txBody>
          <a:bodyPr>
            <a:normAutofit/>
          </a:bodyPr>
          <a:lstStyle/>
          <a:p>
            <a:pPr eaLnBrk="1" hangingPunct="1"/>
            <a:r>
              <a:rPr lang="nl-NL" altLang="nl-NL" b="1" dirty="0"/>
              <a:t>Even kijken bij de spuitopstelling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85763" y="3962399"/>
            <a:ext cx="6651494" cy="2463259"/>
          </a:xfrm>
        </p:spPr>
        <p:txBody>
          <a:bodyPr>
            <a:normAutofit/>
          </a:bodyPr>
          <a:lstStyle/>
          <a:p>
            <a:pPr indent="0">
              <a:buNone/>
              <a:defRPr/>
            </a:pPr>
            <a:endParaRPr lang="nl-NL"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83320"/>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81909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900114"/>
            <a:ext cx="7886700" cy="996950"/>
          </a:xfrm>
        </p:spPr>
        <p:txBody>
          <a:bodyPr/>
          <a:lstStyle/>
          <a:p>
            <a:pPr eaLnBrk="1" hangingPunct="1"/>
            <a:r>
              <a:rPr lang="nl-NL" altLang="nl-NL" dirty="0"/>
              <a:t>(</a:t>
            </a:r>
            <a:r>
              <a:rPr lang="nl-NL" altLang="nl-NL" dirty="0" err="1"/>
              <a:t>Moter</a:t>
            </a:r>
            <a:r>
              <a:rPr lang="nl-NL" altLang="nl-NL" dirty="0"/>
              <a:t>)vatspuit</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2152650" y="1781667"/>
            <a:ext cx="6651494" cy="4738260"/>
          </a:xfrm>
        </p:spPr>
        <p:txBody>
          <a:bodyPr>
            <a:normAutofit/>
          </a:bodyPr>
          <a:lstStyle/>
          <a:p>
            <a:pPr marL="342900" indent="-342900">
              <a:defRPr/>
            </a:pPr>
            <a:r>
              <a:rPr lang="nl-NL" dirty="0"/>
              <a:t>Inhoud van 60 tot 2000 liter</a:t>
            </a:r>
            <a:br>
              <a:rPr lang="nl-NL" dirty="0"/>
            </a:br>
            <a:endParaRPr lang="nl-NL" dirty="0"/>
          </a:p>
          <a:p>
            <a:pPr marL="342900" indent="-342900">
              <a:defRPr/>
            </a:pPr>
            <a:r>
              <a:rPr lang="nl-NL" dirty="0"/>
              <a:t>Met elektro motor of brandstofmotor</a:t>
            </a:r>
            <a:br>
              <a:rPr lang="nl-NL" dirty="0"/>
            </a:br>
            <a:endParaRPr lang="nl-NL" dirty="0"/>
          </a:p>
          <a:p>
            <a:pPr marL="342900" indent="-342900">
              <a:defRPr/>
            </a:pPr>
            <a:r>
              <a:rPr lang="nl-NL" dirty="0"/>
              <a:t>Met plunjer motor of membraammotor</a:t>
            </a:r>
            <a:br>
              <a:rPr lang="nl-NL" dirty="0"/>
            </a:br>
            <a:endParaRPr lang="nl-NL" dirty="0"/>
          </a:p>
          <a:p>
            <a:pPr marL="342900" indent="-342900">
              <a:defRPr/>
            </a:pPr>
            <a:r>
              <a:rPr lang="nl-NL" dirty="0"/>
              <a:t>Met elektrische of veer slangenhaspels </a:t>
            </a:r>
          </a:p>
        </p:txBody>
      </p:sp>
      <p:pic>
        <p:nvPicPr>
          <p:cNvPr id="8" name="Afbeelding 7">
            <a:extLst>
              <a:ext uri="{FF2B5EF4-FFF2-40B4-BE49-F238E27FC236}">
                <a16:creationId xmlns:a16="http://schemas.microsoft.com/office/drawing/2014/main" id="{C6B029E3-E3C7-4391-9817-B57645FC2DFD}"/>
              </a:ext>
            </a:extLst>
          </p:cNvPr>
          <p:cNvPicPr>
            <a:picLocks noChangeAspect="1"/>
          </p:cNvPicPr>
          <p:nvPr/>
        </p:nvPicPr>
        <p:blipFill>
          <a:blip r:embed="rId3"/>
          <a:stretch>
            <a:fillRect/>
          </a:stretch>
        </p:blipFill>
        <p:spPr>
          <a:xfrm>
            <a:off x="8558212" y="1217971"/>
            <a:ext cx="2962275" cy="1914525"/>
          </a:xfrm>
          <a:prstGeom prst="rect">
            <a:avLst/>
          </a:prstGeom>
        </p:spPr>
      </p:pic>
      <p:pic>
        <p:nvPicPr>
          <p:cNvPr id="9" name="Afbeelding 8">
            <a:extLst>
              <a:ext uri="{FF2B5EF4-FFF2-40B4-BE49-F238E27FC236}">
                <a16:creationId xmlns:a16="http://schemas.microsoft.com/office/drawing/2014/main" id="{3D69FD10-9EE7-4D35-9A81-237ABAEA5696}"/>
              </a:ext>
            </a:extLst>
          </p:cNvPr>
          <p:cNvPicPr>
            <a:picLocks noChangeAspect="1"/>
          </p:cNvPicPr>
          <p:nvPr/>
        </p:nvPicPr>
        <p:blipFill>
          <a:blip r:embed="rId4"/>
          <a:stretch>
            <a:fillRect/>
          </a:stretch>
        </p:blipFill>
        <p:spPr>
          <a:xfrm>
            <a:off x="8298438" y="4281106"/>
            <a:ext cx="3481823" cy="2285729"/>
          </a:xfrm>
          <a:prstGeom prst="rect">
            <a:avLst/>
          </a:prstGeom>
        </p:spPr>
      </p:pic>
    </p:spTree>
    <p:extLst>
      <p:ext uri="{BB962C8B-B14F-4D97-AF65-F5344CB8AC3E}">
        <p14:creationId xmlns:p14="http://schemas.microsoft.com/office/powerpoint/2010/main" val="39852915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80">
                                          <p:stCondLst>
                                            <p:cond delay="0"/>
                                          </p:stCondLst>
                                        </p:cTn>
                                        <p:tgtEl>
                                          <p:spTgt spid="9"/>
                                        </p:tgtEl>
                                      </p:cBhvr>
                                    </p:animEffect>
                                    <p:anim calcmode="lin" valueType="num">
                                      <p:cBhvr>
                                        <p:cTn id="5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5" dur="26">
                                          <p:stCondLst>
                                            <p:cond delay="650"/>
                                          </p:stCondLst>
                                        </p:cTn>
                                        <p:tgtEl>
                                          <p:spTgt spid="9"/>
                                        </p:tgtEl>
                                      </p:cBhvr>
                                      <p:to x="100000" y="60000"/>
                                    </p:animScale>
                                    <p:animScale>
                                      <p:cBhvr>
                                        <p:cTn id="56" dur="166" decel="50000">
                                          <p:stCondLst>
                                            <p:cond delay="676"/>
                                          </p:stCondLst>
                                        </p:cTn>
                                        <p:tgtEl>
                                          <p:spTgt spid="9"/>
                                        </p:tgtEl>
                                      </p:cBhvr>
                                      <p:to x="100000" y="100000"/>
                                    </p:animScale>
                                    <p:animScale>
                                      <p:cBhvr>
                                        <p:cTn id="57" dur="26">
                                          <p:stCondLst>
                                            <p:cond delay="1312"/>
                                          </p:stCondLst>
                                        </p:cTn>
                                        <p:tgtEl>
                                          <p:spTgt spid="9"/>
                                        </p:tgtEl>
                                      </p:cBhvr>
                                      <p:to x="100000" y="80000"/>
                                    </p:animScale>
                                    <p:animScale>
                                      <p:cBhvr>
                                        <p:cTn id="58" dur="166" decel="50000">
                                          <p:stCondLst>
                                            <p:cond delay="1338"/>
                                          </p:stCondLst>
                                        </p:cTn>
                                        <p:tgtEl>
                                          <p:spTgt spid="9"/>
                                        </p:tgtEl>
                                      </p:cBhvr>
                                      <p:to x="100000" y="100000"/>
                                    </p:animScale>
                                    <p:animScale>
                                      <p:cBhvr>
                                        <p:cTn id="59" dur="26">
                                          <p:stCondLst>
                                            <p:cond delay="1642"/>
                                          </p:stCondLst>
                                        </p:cTn>
                                        <p:tgtEl>
                                          <p:spTgt spid="9"/>
                                        </p:tgtEl>
                                      </p:cBhvr>
                                      <p:to x="100000" y="90000"/>
                                    </p:animScale>
                                    <p:animScale>
                                      <p:cBhvr>
                                        <p:cTn id="60" dur="166" decel="50000">
                                          <p:stCondLst>
                                            <p:cond delay="1668"/>
                                          </p:stCondLst>
                                        </p:cTn>
                                        <p:tgtEl>
                                          <p:spTgt spid="9"/>
                                        </p:tgtEl>
                                      </p:cBhvr>
                                      <p:to x="100000" y="100000"/>
                                    </p:animScale>
                                    <p:animScale>
                                      <p:cBhvr>
                                        <p:cTn id="61" dur="26">
                                          <p:stCondLst>
                                            <p:cond delay="1808"/>
                                          </p:stCondLst>
                                        </p:cTn>
                                        <p:tgtEl>
                                          <p:spTgt spid="9"/>
                                        </p:tgtEl>
                                      </p:cBhvr>
                                      <p:to x="100000" y="95000"/>
                                    </p:animScale>
                                    <p:animScale>
                                      <p:cBhvr>
                                        <p:cTn id="6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900114"/>
            <a:ext cx="7886700" cy="996950"/>
          </a:xfrm>
        </p:spPr>
        <p:txBody>
          <a:bodyPr/>
          <a:lstStyle/>
          <a:p>
            <a:pPr eaLnBrk="1" hangingPunct="1"/>
            <a:r>
              <a:rPr lang="nl-NL" altLang="nl-NL" dirty="0"/>
              <a:t>(</a:t>
            </a:r>
            <a:r>
              <a:rPr lang="nl-NL" altLang="nl-NL" b="1" dirty="0"/>
              <a:t>Motor)vatspuit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2152650" y="1781667"/>
            <a:ext cx="6651494" cy="4738260"/>
          </a:xfrm>
        </p:spPr>
        <p:txBody>
          <a:bodyPr>
            <a:normAutofit/>
          </a:bodyPr>
          <a:lstStyle/>
          <a:p>
            <a:pPr indent="0">
              <a:buNone/>
              <a:defRPr/>
            </a:pPr>
            <a:r>
              <a:rPr lang="nl-NL" u="sng" dirty="0"/>
              <a:t>Inhoud</a:t>
            </a:r>
          </a:p>
          <a:p>
            <a:pPr indent="0">
              <a:buNone/>
              <a:defRPr/>
            </a:pPr>
            <a:endParaRPr lang="nl-NL" dirty="0"/>
          </a:p>
          <a:p>
            <a:pPr indent="0">
              <a:buNone/>
              <a:defRPr/>
            </a:pPr>
            <a:r>
              <a:rPr lang="nl-NL" dirty="0"/>
              <a:t>Afhankelijk waar je hem voor gebruikt:</a:t>
            </a:r>
            <a:br>
              <a:rPr lang="nl-NL" dirty="0"/>
            </a:br>
            <a:endParaRPr lang="nl-NL" dirty="0"/>
          </a:p>
          <a:p>
            <a:pPr indent="0">
              <a:buNone/>
              <a:defRPr/>
            </a:pPr>
            <a:r>
              <a:rPr lang="nl-NL" dirty="0"/>
              <a:t>Kleine inhoud:</a:t>
            </a:r>
          </a:p>
          <a:p>
            <a:pPr indent="0">
              <a:buNone/>
              <a:defRPr/>
            </a:pPr>
            <a:r>
              <a:rPr lang="nl-NL" dirty="0"/>
              <a:t>Wordt vaak als onkruidspuit gebruikt</a:t>
            </a:r>
          </a:p>
          <a:p>
            <a:pPr indent="0">
              <a:buNone/>
              <a:defRPr/>
            </a:pPr>
            <a:endParaRPr lang="nl-NL" dirty="0"/>
          </a:p>
          <a:p>
            <a:pPr indent="0">
              <a:buNone/>
              <a:defRPr/>
            </a:pPr>
            <a:r>
              <a:rPr lang="nl-NL" dirty="0"/>
              <a:t>Grote inhoud:</a:t>
            </a:r>
          </a:p>
          <a:p>
            <a:pPr indent="0">
              <a:buNone/>
              <a:defRPr/>
            </a:pPr>
            <a:r>
              <a:rPr lang="nl-NL" dirty="0"/>
              <a:t>Als je een grote oppervlakte moet spuiten</a:t>
            </a:r>
          </a:p>
        </p:txBody>
      </p:sp>
    </p:spTree>
    <p:extLst>
      <p:ext uri="{BB962C8B-B14F-4D97-AF65-F5344CB8AC3E}">
        <p14:creationId xmlns:p14="http://schemas.microsoft.com/office/powerpoint/2010/main" val="12752180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 calcmode="lin" valueType="num">
                                      <p:cBhvr additive="base">
                                        <p:cTn id="1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anim calcmode="lin" valueType="num">
                                      <p:cBhvr additive="base">
                                        <p:cTn id="31"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35047" y="1126358"/>
            <a:ext cx="7886700" cy="996950"/>
          </a:xfrm>
        </p:spPr>
        <p:txBody>
          <a:bodyPr/>
          <a:lstStyle/>
          <a:p>
            <a:pPr eaLnBrk="1" hangingPunct="1"/>
            <a:r>
              <a:rPr lang="nl-NL" altLang="nl-NL" b="1" dirty="0"/>
              <a:t>Aandrijving(motor)vat spuit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535047" y="1932495"/>
            <a:ext cx="6651494" cy="4738260"/>
          </a:xfrm>
        </p:spPr>
        <p:txBody>
          <a:bodyPr>
            <a:normAutofit/>
          </a:bodyPr>
          <a:lstStyle/>
          <a:p>
            <a:pPr indent="0">
              <a:buNone/>
              <a:defRPr/>
            </a:pPr>
            <a:r>
              <a:rPr lang="nl-NL" dirty="0"/>
              <a:t>Brandstofmotor:</a:t>
            </a:r>
          </a:p>
          <a:p>
            <a:pPr indent="0">
              <a:buNone/>
              <a:defRPr/>
            </a:pPr>
            <a:r>
              <a:rPr lang="nl-NL" dirty="0"/>
              <a:t>Wordt buiten in de openlucht gebruikt.</a:t>
            </a:r>
            <a:br>
              <a:rPr lang="nl-NL" dirty="0"/>
            </a:br>
            <a:r>
              <a:rPr lang="nl-NL" dirty="0"/>
              <a:t>Voordeel: niet afhankelijk van een stroompunt.</a:t>
            </a:r>
          </a:p>
          <a:p>
            <a:pPr indent="0">
              <a:buNone/>
              <a:defRPr/>
            </a:pPr>
            <a:r>
              <a:rPr lang="nl-NL" dirty="0"/>
              <a:t>Nadeel: meer onderhoud.</a:t>
            </a:r>
          </a:p>
          <a:p>
            <a:pPr indent="0">
              <a:buNone/>
              <a:defRPr/>
            </a:pPr>
            <a:endParaRPr lang="nl-NL" dirty="0"/>
          </a:p>
          <a:p>
            <a:pPr indent="0">
              <a:buNone/>
              <a:defRPr/>
            </a:pPr>
            <a:r>
              <a:rPr lang="nl-NL" dirty="0"/>
              <a:t>Elektromotor;</a:t>
            </a:r>
          </a:p>
          <a:p>
            <a:pPr indent="0">
              <a:buNone/>
              <a:defRPr/>
            </a:pPr>
            <a:r>
              <a:rPr lang="nl-NL" dirty="0"/>
              <a:t>Wordt vooral binnen (in kassen) gebruikt.</a:t>
            </a:r>
            <a:br>
              <a:rPr lang="nl-NL" dirty="0"/>
            </a:br>
            <a:r>
              <a:rPr lang="nl-NL" dirty="0"/>
              <a:t>Leverbaar met 230 v of 400 v aansluiting.</a:t>
            </a:r>
          </a:p>
          <a:p>
            <a:pPr indent="0">
              <a:buNone/>
              <a:defRPr/>
            </a:pPr>
            <a:r>
              <a:rPr lang="nl-NL" dirty="0"/>
              <a:t>Voordeel: geen verbrandingsgassen</a:t>
            </a:r>
          </a:p>
          <a:p>
            <a:pPr indent="0">
              <a:buNone/>
              <a:defRPr/>
            </a:pPr>
            <a:r>
              <a:rPr lang="nl-NL" dirty="0"/>
              <a:t>Nadeel: afhankelijk van een (kracht) stroom aansluiting</a:t>
            </a:r>
          </a:p>
        </p:txBody>
      </p:sp>
      <p:pic>
        <p:nvPicPr>
          <p:cNvPr id="2" name="Afbeelding 1">
            <a:extLst>
              <a:ext uri="{FF2B5EF4-FFF2-40B4-BE49-F238E27FC236}">
                <a16:creationId xmlns:a16="http://schemas.microsoft.com/office/drawing/2014/main" id="{E3B81590-B709-4380-87E5-2E803AD5C62E}"/>
              </a:ext>
            </a:extLst>
          </p:cNvPr>
          <p:cNvPicPr>
            <a:picLocks noChangeAspect="1"/>
          </p:cNvPicPr>
          <p:nvPr/>
        </p:nvPicPr>
        <p:blipFill>
          <a:blip r:embed="rId3"/>
          <a:stretch>
            <a:fillRect/>
          </a:stretch>
        </p:blipFill>
        <p:spPr>
          <a:xfrm>
            <a:off x="8301465" y="1958127"/>
            <a:ext cx="2240563" cy="1470873"/>
          </a:xfrm>
          <a:prstGeom prst="rect">
            <a:avLst/>
          </a:prstGeom>
        </p:spPr>
      </p:pic>
      <p:pic>
        <p:nvPicPr>
          <p:cNvPr id="4" name="Afbeelding 3">
            <a:extLst>
              <a:ext uri="{FF2B5EF4-FFF2-40B4-BE49-F238E27FC236}">
                <a16:creationId xmlns:a16="http://schemas.microsoft.com/office/drawing/2014/main" id="{16B62D23-0FA5-40C6-AC88-CE2DF1F1161B}"/>
              </a:ext>
            </a:extLst>
          </p:cNvPr>
          <p:cNvPicPr>
            <a:picLocks noChangeAspect="1"/>
          </p:cNvPicPr>
          <p:nvPr/>
        </p:nvPicPr>
        <p:blipFill>
          <a:blip r:embed="rId4"/>
          <a:stretch>
            <a:fillRect/>
          </a:stretch>
        </p:blipFill>
        <p:spPr>
          <a:xfrm>
            <a:off x="7765855" y="4235137"/>
            <a:ext cx="3548799" cy="2329697"/>
          </a:xfrm>
          <a:prstGeom prst="rect">
            <a:avLst/>
          </a:prstGeom>
        </p:spPr>
      </p:pic>
    </p:spTree>
    <p:extLst>
      <p:ext uri="{BB962C8B-B14F-4D97-AF65-F5344CB8AC3E}">
        <p14:creationId xmlns:p14="http://schemas.microsoft.com/office/powerpoint/2010/main" val="1722633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4" end="4"/>
                                            </p:txEl>
                                          </p:spTgt>
                                        </p:tgtEl>
                                        <p:attrNameLst>
                                          <p:attrName>style.visibility</p:attrName>
                                        </p:attrNameLst>
                                      </p:cBhvr>
                                      <p:to>
                                        <p:strVal val="visible"/>
                                      </p:to>
                                    </p:set>
                                    <p:anim calcmode="lin" valueType="num">
                                      <p:cBhvr additive="base">
                                        <p:cTn id="4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171">
                                            <p:txEl>
                                              <p:pRg st="5" end="5"/>
                                            </p:txEl>
                                          </p:spTgt>
                                        </p:tgtEl>
                                        <p:attrNameLst>
                                          <p:attrName>style.visibility</p:attrName>
                                        </p:attrNameLst>
                                      </p:cBhvr>
                                      <p:to>
                                        <p:strVal val="visible"/>
                                      </p:to>
                                    </p:set>
                                    <p:anim calcmode="lin" valueType="num">
                                      <p:cBhvr additive="base">
                                        <p:cTn id="4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171">
                                            <p:txEl>
                                              <p:pRg st="6" end="6"/>
                                            </p:txEl>
                                          </p:spTgt>
                                        </p:tgtEl>
                                        <p:attrNameLst>
                                          <p:attrName>style.visibility</p:attrName>
                                        </p:attrNameLst>
                                      </p:cBhvr>
                                      <p:to>
                                        <p:strVal val="visible"/>
                                      </p:to>
                                    </p:set>
                                    <p:anim calcmode="lin" valueType="num">
                                      <p:cBhvr additive="base">
                                        <p:cTn id="5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171">
                                            <p:txEl>
                                              <p:pRg st="7" end="7"/>
                                            </p:txEl>
                                          </p:spTgt>
                                        </p:tgtEl>
                                        <p:attrNameLst>
                                          <p:attrName>style.visibility</p:attrName>
                                        </p:attrNameLst>
                                      </p:cBhvr>
                                      <p:to>
                                        <p:strVal val="visible"/>
                                      </p:to>
                                    </p:set>
                                    <p:anim calcmode="lin" valueType="num">
                                      <p:cBhvr additive="base">
                                        <p:cTn id="61"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down)">
                                      <p:cBhvr>
                                        <p:cTn id="67" dur="580">
                                          <p:stCondLst>
                                            <p:cond delay="0"/>
                                          </p:stCondLst>
                                        </p:cTn>
                                        <p:tgtEl>
                                          <p:spTgt spid="4"/>
                                        </p:tgtEl>
                                      </p:cBhvr>
                                    </p:animEffect>
                                    <p:anim calcmode="lin" valueType="num">
                                      <p:cBhvr>
                                        <p:cTn id="6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3" dur="26">
                                          <p:stCondLst>
                                            <p:cond delay="650"/>
                                          </p:stCondLst>
                                        </p:cTn>
                                        <p:tgtEl>
                                          <p:spTgt spid="4"/>
                                        </p:tgtEl>
                                      </p:cBhvr>
                                      <p:to x="100000" y="60000"/>
                                    </p:animScale>
                                    <p:animScale>
                                      <p:cBhvr>
                                        <p:cTn id="74" dur="166" decel="50000">
                                          <p:stCondLst>
                                            <p:cond delay="676"/>
                                          </p:stCondLst>
                                        </p:cTn>
                                        <p:tgtEl>
                                          <p:spTgt spid="4"/>
                                        </p:tgtEl>
                                      </p:cBhvr>
                                      <p:to x="100000" y="100000"/>
                                    </p:animScale>
                                    <p:animScale>
                                      <p:cBhvr>
                                        <p:cTn id="75" dur="26">
                                          <p:stCondLst>
                                            <p:cond delay="1312"/>
                                          </p:stCondLst>
                                        </p:cTn>
                                        <p:tgtEl>
                                          <p:spTgt spid="4"/>
                                        </p:tgtEl>
                                      </p:cBhvr>
                                      <p:to x="100000" y="80000"/>
                                    </p:animScale>
                                    <p:animScale>
                                      <p:cBhvr>
                                        <p:cTn id="76" dur="166" decel="50000">
                                          <p:stCondLst>
                                            <p:cond delay="1338"/>
                                          </p:stCondLst>
                                        </p:cTn>
                                        <p:tgtEl>
                                          <p:spTgt spid="4"/>
                                        </p:tgtEl>
                                      </p:cBhvr>
                                      <p:to x="100000" y="100000"/>
                                    </p:animScale>
                                    <p:animScale>
                                      <p:cBhvr>
                                        <p:cTn id="77" dur="26">
                                          <p:stCondLst>
                                            <p:cond delay="1642"/>
                                          </p:stCondLst>
                                        </p:cTn>
                                        <p:tgtEl>
                                          <p:spTgt spid="4"/>
                                        </p:tgtEl>
                                      </p:cBhvr>
                                      <p:to x="100000" y="90000"/>
                                    </p:animScale>
                                    <p:animScale>
                                      <p:cBhvr>
                                        <p:cTn id="78" dur="166" decel="50000">
                                          <p:stCondLst>
                                            <p:cond delay="1668"/>
                                          </p:stCondLst>
                                        </p:cTn>
                                        <p:tgtEl>
                                          <p:spTgt spid="4"/>
                                        </p:tgtEl>
                                      </p:cBhvr>
                                      <p:to x="100000" y="100000"/>
                                    </p:animScale>
                                    <p:animScale>
                                      <p:cBhvr>
                                        <p:cTn id="79" dur="26">
                                          <p:stCondLst>
                                            <p:cond delay="1808"/>
                                          </p:stCondLst>
                                        </p:cTn>
                                        <p:tgtEl>
                                          <p:spTgt spid="4"/>
                                        </p:tgtEl>
                                      </p:cBhvr>
                                      <p:to x="100000" y="95000"/>
                                    </p:animScale>
                                    <p:animScale>
                                      <p:cBhvr>
                                        <p:cTn id="8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900114"/>
            <a:ext cx="7886700" cy="996950"/>
          </a:xfrm>
        </p:spPr>
        <p:txBody>
          <a:bodyPr/>
          <a:lstStyle/>
          <a:p>
            <a:pPr eaLnBrk="1" hangingPunct="1"/>
            <a:r>
              <a:rPr lang="nl-NL" altLang="nl-NL" b="1" dirty="0"/>
              <a:t>Soorten pompen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2152650" y="1809948"/>
            <a:ext cx="6651494" cy="4738260"/>
          </a:xfrm>
        </p:spPr>
        <p:txBody>
          <a:bodyPr>
            <a:normAutofit/>
          </a:bodyPr>
          <a:lstStyle/>
          <a:p>
            <a:pPr indent="0">
              <a:buNone/>
              <a:defRPr/>
            </a:pPr>
            <a:r>
              <a:rPr lang="nl-NL" dirty="0"/>
              <a:t>Plunjerpomp:</a:t>
            </a:r>
          </a:p>
          <a:p>
            <a:pPr indent="0">
              <a:buNone/>
              <a:defRPr/>
            </a:pPr>
            <a:endParaRPr lang="nl-NL" dirty="0"/>
          </a:p>
          <a:p>
            <a:pPr indent="0">
              <a:buNone/>
              <a:defRPr/>
            </a:pPr>
            <a:r>
              <a:rPr lang="nl-NL" dirty="0"/>
              <a:t>Meest gangbaar in tuinbouw.</a:t>
            </a:r>
          </a:p>
          <a:p>
            <a:pPr indent="0">
              <a:buNone/>
              <a:defRPr/>
            </a:pPr>
            <a:r>
              <a:rPr lang="nl-NL" dirty="0"/>
              <a:t>De plunjerpomp is te gebruiken bij hogere drukken en is zeer geschikt voor de tuinbouw.</a:t>
            </a:r>
          </a:p>
          <a:p>
            <a:pPr indent="0">
              <a:buNone/>
              <a:defRPr/>
            </a:pPr>
            <a:endParaRPr lang="nl-NL" dirty="0"/>
          </a:p>
          <a:p>
            <a:pPr indent="0">
              <a:buNone/>
              <a:defRPr/>
            </a:pPr>
            <a:br>
              <a:rPr lang="nl-NL" dirty="0"/>
            </a:b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F54BFB2F-6B64-4E96-B3E9-F793B7CC5FC2}"/>
              </a:ext>
            </a:extLst>
          </p:cNvPr>
          <p:cNvPicPr>
            <a:picLocks noChangeAspect="1"/>
          </p:cNvPicPr>
          <p:nvPr/>
        </p:nvPicPr>
        <p:blipFill rotWithShape="1">
          <a:blip r:embed="rId3"/>
          <a:srcRect l="-159" t="-2618" r="45427" b="6046"/>
          <a:stretch/>
        </p:blipFill>
        <p:spPr>
          <a:xfrm>
            <a:off x="7548514" y="3733015"/>
            <a:ext cx="2996086" cy="2936940"/>
          </a:xfrm>
          <a:prstGeom prst="rect">
            <a:avLst/>
          </a:prstGeom>
        </p:spPr>
      </p:pic>
    </p:spTree>
    <p:extLst>
      <p:ext uri="{BB962C8B-B14F-4D97-AF65-F5344CB8AC3E}">
        <p14:creationId xmlns:p14="http://schemas.microsoft.com/office/powerpoint/2010/main" val="25363453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900114"/>
            <a:ext cx="7886700" cy="996950"/>
          </a:xfrm>
        </p:spPr>
        <p:txBody>
          <a:bodyPr/>
          <a:lstStyle/>
          <a:p>
            <a:pPr eaLnBrk="1" hangingPunct="1"/>
            <a:r>
              <a:rPr lang="nl-NL" altLang="nl-NL" b="1" dirty="0"/>
              <a:t>Werking plunjerpomp</a:t>
            </a:r>
          </a:p>
        </p:txBody>
      </p:sp>
      <p:pic>
        <p:nvPicPr>
          <p:cNvPr id="2" name="Onlinemedia 1">
            <a:hlinkClick r:id="" action="ppaction://media"/>
            <a:extLst>
              <a:ext uri="{FF2B5EF4-FFF2-40B4-BE49-F238E27FC236}">
                <a16:creationId xmlns:a16="http://schemas.microsoft.com/office/drawing/2014/main" id="{DFF7DE27-CF11-4081-94F4-03831730CC74}"/>
              </a:ext>
            </a:extLst>
          </p:cNvPr>
          <p:cNvPicPr>
            <a:picLocks noGrp="1" noRot="1" noChangeAspect="1"/>
          </p:cNvPicPr>
          <p:nvPr>
            <p:ph idx="1"/>
            <a:videoFile r:link="rId1"/>
          </p:nvPr>
        </p:nvPicPr>
        <p:blipFill>
          <a:blip r:embed="rId4"/>
          <a:stretch>
            <a:fillRect/>
          </a:stretch>
        </p:blipFill>
        <p:spPr>
          <a:xfrm>
            <a:off x="2055043" y="2064470"/>
            <a:ext cx="7130540" cy="4010929"/>
          </a:xfrm>
          <a:prstGeom prst="rect">
            <a:avLst/>
          </a:prstGeom>
        </p:spPr>
      </p:pic>
    </p:spTree>
    <p:extLst>
      <p:ext uri="{BB962C8B-B14F-4D97-AF65-F5344CB8AC3E}">
        <p14:creationId xmlns:p14="http://schemas.microsoft.com/office/powerpoint/2010/main" val="46025203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900114"/>
            <a:ext cx="7886700" cy="996950"/>
          </a:xfrm>
        </p:spPr>
        <p:txBody>
          <a:bodyPr/>
          <a:lstStyle/>
          <a:p>
            <a:pPr eaLnBrk="1" hangingPunct="1"/>
            <a:r>
              <a:rPr lang="nl-NL" altLang="nl-NL" b="1" dirty="0"/>
              <a:t>Membraanpomp</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2152650" y="1781667"/>
            <a:ext cx="6651494" cy="4738260"/>
          </a:xfrm>
        </p:spPr>
        <p:txBody>
          <a:bodyPr>
            <a:normAutofit/>
          </a:bodyPr>
          <a:lstStyle/>
          <a:p>
            <a:pPr indent="0">
              <a:buNone/>
              <a:defRPr/>
            </a:pPr>
            <a:r>
              <a:rPr lang="nl-NL" dirty="0"/>
              <a:t>De membraan pompen geven een lagere druk dan plunjerpompen</a:t>
            </a:r>
          </a:p>
          <a:p>
            <a:pPr indent="0">
              <a:buNone/>
              <a:defRPr/>
            </a:pPr>
            <a:br>
              <a:rPr lang="nl-NL" dirty="0"/>
            </a:br>
            <a:r>
              <a:rPr lang="nl-NL" dirty="0"/>
              <a:t>Deze pompen zijn geschikt voor het verpompen van licht schurende vloeistoffen zoals een krijtoplossing of wat grovere gewasbeschermingsmiddelen.</a:t>
            </a:r>
          </a:p>
          <a:p>
            <a:pPr indent="0">
              <a:buNone/>
              <a:defRPr/>
            </a:pPr>
            <a:endParaRPr lang="nl-NL" dirty="0"/>
          </a:p>
          <a:p>
            <a:pPr indent="0">
              <a:buNone/>
              <a:defRPr/>
            </a:pPr>
            <a:endParaRPr lang="nl-NL" dirty="0"/>
          </a:p>
        </p:txBody>
      </p:sp>
      <p:pic>
        <p:nvPicPr>
          <p:cNvPr id="4" name="Afbeelding 3">
            <a:extLst>
              <a:ext uri="{FF2B5EF4-FFF2-40B4-BE49-F238E27FC236}">
                <a16:creationId xmlns:a16="http://schemas.microsoft.com/office/drawing/2014/main" id="{44041C32-AA79-462C-9289-5C48BDE8C645}"/>
              </a:ext>
            </a:extLst>
          </p:cNvPr>
          <p:cNvPicPr>
            <a:picLocks noChangeAspect="1"/>
          </p:cNvPicPr>
          <p:nvPr/>
        </p:nvPicPr>
        <p:blipFill>
          <a:blip r:embed="rId3"/>
          <a:stretch>
            <a:fillRect/>
          </a:stretch>
        </p:blipFill>
        <p:spPr>
          <a:xfrm>
            <a:off x="7927942" y="4141866"/>
            <a:ext cx="3054285" cy="2682361"/>
          </a:xfrm>
          <a:prstGeom prst="rect">
            <a:avLst/>
          </a:prstGeom>
        </p:spPr>
      </p:pic>
    </p:spTree>
    <p:extLst>
      <p:ext uri="{BB962C8B-B14F-4D97-AF65-F5344CB8AC3E}">
        <p14:creationId xmlns:p14="http://schemas.microsoft.com/office/powerpoint/2010/main" val="4627561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9" ma:contentTypeDescription="Een nieuw document maken." ma:contentTypeScope="" ma:versionID="ccdd08341f0816e5b9aedfb203ccbcd4">
  <xsd:schema xmlns:xsd="http://www.w3.org/2001/XMLSchema" xmlns:xs="http://www.w3.org/2001/XMLSchema" xmlns:p="http://schemas.microsoft.com/office/2006/metadata/properties" xmlns:ns2="2cb1c85b-b197-48cd-8bb1-fe9e9ee0096b" targetNamespace="http://schemas.microsoft.com/office/2006/metadata/properties" ma:root="true" ma:fieldsID="5711662a8af1e2d8c5777d773d499160"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CA19EB-BADE-474A-91BD-35E5F319F469}">
  <ds:schemaRefs>
    <ds:schemaRef ds:uri="http://purl.org/dc/terms/"/>
    <ds:schemaRef ds:uri="http://schemas.microsoft.com/office/2006/metadata/properties"/>
    <ds:schemaRef ds:uri="http://schemas.microsoft.com/office/2006/documentManagement/types"/>
    <ds:schemaRef ds:uri="88fa185b-b6f4-4426-890a-edc6532e8d4f"/>
    <ds:schemaRef ds:uri="521c7c86-cc27-4cef-8605-4ebb03422227"/>
    <ds:schemaRef ds:uri="http://purl.org/dc/elements/1.1/"/>
    <ds:schemaRef ds:uri="http://schemas.openxmlformats.org/package/2006/metadata/core-propertie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3.xml><?xml version="1.0" encoding="utf-8"?>
<ds:datastoreItem xmlns:ds="http://schemas.openxmlformats.org/officeDocument/2006/customXml" ds:itemID="{7E846835-FF2E-4956-A180-E2558FFDEEDE}"/>
</file>

<file path=docProps/app.xml><?xml version="1.0" encoding="utf-8"?>
<Properties xmlns="http://schemas.openxmlformats.org/officeDocument/2006/extended-properties" xmlns:vt="http://schemas.openxmlformats.org/officeDocument/2006/docPropsVTypes">
  <Template>Presentatie zone college</Template>
  <TotalTime>1238</TotalTime>
  <Words>1618</Words>
  <Application>Microsoft Office PowerPoint</Application>
  <PresentationFormat>Breedbeeld</PresentationFormat>
  <Paragraphs>246</Paragraphs>
  <Slides>38</Slides>
  <Notes>36</Notes>
  <HiddenSlides>0</HiddenSlides>
  <MMClips>5</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38</vt:i4>
      </vt:variant>
    </vt:vector>
  </HeadingPairs>
  <TitlesOfParts>
    <vt:vector size="41" baseType="lpstr">
      <vt:lpstr>Arial</vt:lpstr>
      <vt:lpstr>Calibri</vt:lpstr>
      <vt:lpstr>Kantoorthema</vt:lpstr>
      <vt:lpstr>PowerPoint-presentatie</vt:lpstr>
      <vt:lpstr>Aftrap</vt:lpstr>
      <vt:lpstr>Spuitapparatuur</vt:lpstr>
      <vt:lpstr>(Moter)vatspuit</vt:lpstr>
      <vt:lpstr>(Motor)vatspuit</vt:lpstr>
      <vt:lpstr>Aandrijving(motor)vat spuit</vt:lpstr>
      <vt:lpstr>Soorten pompen</vt:lpstr>
      <vt:lpstr>Werking plunjerpomp</vt:lpstr>
      <vt:lpstr>Membraanpomp</vt:lpstr>
      <vt:lpstr>Werking membraanpomp</vt:lpstr>
      <vt:lpstr>Werking motorvatspuit</vt:lpstr>
      <vt:lpstr>Werking motorvatspuit</vt:lpstr>
      <vt:lpstr>Werking motorvatspuit</vt:lpstr>
      <vt:lpstr>Werking motorvatspuit</vt:lpstr>
      <vt:lpstr>Slangenhaspels</vt:lpstr>
      <vt:lpstr>Zelfoprollende veerhaspel </vt:lpstr>
      <vt:lpstr>Elektrisch oprolbare haspel  </vt:lpstr>
      <vt:lpstr>De Flowhaspel </vt:lpstr>
      <vt:lpstr>Arbo (motor)vatspuit</vt:lpstr>
      <vt:lpstr>Elektrische trekkers</vt:lpstr>
      <vt:lpstr>Starten met spuiten</vt:lpstr>
      <vt:lpstr>Vaste spuitopstelling – motorvatspuit</vt:lpstr>
      <vt:lpstr>verpakkingsreiniger</vt:lpstr>
      <vt:lpstr>STORL verpakking</vt:lpstr>
      <vt:lpstr>Onderhoud (motor)vatspuit</vt:lpstr>
      <vt:lpstr>SKL keuring spuitapparatuur </vt:lpstr>
      <vt:lpstr>Waar wordt op gelet bij een SKL keuring?</vt:lpstr>
      <vt:lpstr>Spuitrobot </vt:lpstr>
      <vt:lpstr>Voordeel van spuitrobot </vt:lpstr>
      <vt:lpstr>Uitvoeringen van de spuitrobot </vt:lpstr>
      <vt:lpstr>Volautomatische spuitboom</vt:lpstr>
      <vt:lpstr>Uitvoeringen van de spuitrobot </vt:lpstr>
      <vt:lpstr>Werking dosatron</vt:lpstr>
      <vt:lpstr>Spuitpistool</vt:lpstr>
      <vt:lpstr>Ripa spuitpistool</vt:lpstr>
      <vt:lpstr>Alumax spuitpistool</vt:lpstr>
      <vt:lpstr>PowerPoint-presentatie</vt:lpstr>
      <vt:lpstr>Even kijken bij de spuitopstelling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157</cp:revision>
  <dcterms:created xsi:type="dcterms:W3CDTF">2020-11-10T08:38:03Z</dcterms:created>
  <dcterms:modified xsi:type="dcterms:W3CDTF">2021-11-09T13:41:05Z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